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1599525" cy="32399288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1pPr>
    <a:lvl2pPr marL="457109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2pPr>
    <a:lvl3pPr marL="914217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3pPr>
    <a:lvl4pPr marL="1371326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4pPr>
    <a:lvl5pPr marL="1828434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5pPr>
    <a:lvl6pPr marL="2285543" algn="l" defTabSz="914217" rtl="0" eaLnBrk="1" latinLnBrk="1" hangingPunct="1"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6pPr>
    <a:lvl7pPr marL="2742651" algn="l" defTabSz="914217" rtl="0" eaLnBrk="1" latinLnBrk="1" hangingPunct="1"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7pPr>
    <a:lvl8pPr marL="3199760" algn="l" defTabSz="914217" rtl="0" eaLnBrk="1" latinLnBrk="1" hangingPunct="1"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8pPr>
    <a:lvl9pPr marL="3656868" algn="l" defTabSz="914217" rtl="0" eaLnBrk="1" latinLnBrk="1" hangingPunct="1"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7F5"/>
    <a:srgbClr val="FFFFCC"/>
    <a:srgbClr val="FFFFF3"/>
    <a:srgbClr val="FFFFE7"/>
    <a:srgbClr val="333333"/>
    <a:srgbClr val="86C6FA"/>
    <a:srgbClr val="90CAFA"/>
    <a:srgbClr val="92A3F8"/>
    <a:srgbClr val="887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986" autoAdjust="0"/>
  </p:normalViewPr>
  <p:slideViewPr>
    <p:cSldViewPr>
      <p:cViewPr>
        <p:scale>
          <a:sx n="50" d="100"/>
          <a:sy n="50" d="100"/>
        </p:scale>
        <p:origin x="-18" y="-5760"/>
      </p:cViewPr>
      <p:guideLst>
        <p:guide orient="horz" pos="10205"/>
        <p:guide pos="6803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fld id="{28081CFC-99E7-4801-8C72-B0DB8BBA79E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8554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64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59000" y="776288"/>
            <a:ext cx="24828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32338"/>
            <a:ext cx="4986337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263"/>
            <a:ext cx="29464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66263"/>
            <a:ext cx="29464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fld id="{F643A232-7DAB-43EC-8CB6-CFE9B9A87A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9740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109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217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326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434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5543" algn="l" defTabSz="914217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20600" y="10064859"/>
            <a:ext cx="18358326" cy="694429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239612" y="18359915"/>
            <a:ext cx="15120302" cy="82791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54" indent="0" algn="ctr">
              <a:buNone/>
              <a:defRPr/>
            </a:lvl2pPr>
            <a:lvl3pPr marL="914309" indent="0" algn="ctr">
              <a:buNone/>
              <a:defRPr/>
            </a:lvl3pPr>
            <a:lvl4pPr marL="1371463" indent="0" algn="ctr">
              <a:buNone/>
              <a:defRPr/>
            </a:lvl4pPr>
            <a:lvl5pPr marL="1828617" indent="0" algn="ctr">
              <a:buNone/>
              <a:defRPr/>
            </a:lvl5pPr>
            <a:lvl6pPr marL="2285771" indent="0" algn="ctr">
              <a:buNone/>
              <a:defRPr/>
            </a:lvl6pPr>
            <a:lvl7pPr marL="2742926" indent="0" algn="ctr">
              <a:buNone/>
              <a:defRPr/>
            </a:lvl7pPr>
            <a:lvl8pPr marL="3200080" indent="0" algn="ctr">
              <a:buNone/>
              <a:defRPr/>
            </a:lvl8pPr>
            <a:lvl9pPr marL="3657234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273F1-8D36-4D1D-B637-0F229F2CC4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840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19012" y="9361699"/>
            <a:ext cx="18361501" cy="194392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7BC2C-C5AB-456D-B29B-0A8F70B881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543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5390138" y="2880890"/>
            <a:ext cx="4590375" cy="2592006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19012" y="2880890"/>
            <a:ext cx="13618748" cy="2592006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AD1DA-01EE-4825-93E4-6A4051498A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786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619012" y="9361699"/>
            <a:ext cx="18361501" cy="194392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19E3E-C607-4464-86AE-68F22DB3CB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1397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06312" y="20820178"/>
            <a:ext cx="18359913" cy="64347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706312" y="13731445"/>
            <a:ext cx="18359913" cy="708873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54" indent="0">
              <a:buNone/>
              <a:defRPr sz="1800"/>
            </a:lvl2pPr>
            <a:lvl3pPr marL="914309" indent="0">
              <a:buNone/>
              <a:defRPr sz="1600"/>
            </a:lvl3pPr>
            <a:lvl4pPr marL="1371463" indent="0">
              <a:buNone/>
              <a:defRPr sz="1400"/>
            </a:lvl4pPr>
            <a:lvl5pPr marL="1828617" indent="0">
              <a:buNone/>
              <a:defRPr sz="1400"/>
            </a:lvl5pPr>
            <a:lvl6pPr marL="2285771" indent="0">
              <a:buNone/>
              <a:defRPr sz="1400"/>
            </a:lvl6pPr>
            <a:lvl7pPr marL="2742926" indent="0">
              <a:buNone/>
              <a:defRPr sz="1400"/>
            </a:lvl7pPr>
            <a:lvl8pPr marL="3200080" indent="0">
              <a:buNone/>
              <a:defRPr sz="1400"/>
            </a:lvl8pPr>
            <a:lvl9pPr marL="3657234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2599-2CF7-47DD-904C-20ABD48BAB2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375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619012" y="9361699"/>
            <a:ext cx="9104562" cy="194392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0875951" y="9361699"/>
            <a:ext cx="9104562" cy="194392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0AAC0-84FB-4AF1-AEA6-51C84C8442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006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9342" y="1296798"/>
            <a:ext cx="19440842" cy="5399881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079341" y="7252222"/>
            <a:ext cx="9544235" cy="30221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079341" y="10274379"/>
            <a:ext cx="9544235" cy="186678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0972775" y="7252222"/>
            <a:ext cx="9547409" cy="30221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0972775" y="10274379"/>
            <a:ext cx="9547409" cy="186678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8D218-2427-42BB-AE5D-957AFB570C8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717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DD34-FCA5-4391-8BDD-543ED3A56F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568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70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9342" y="1290449"/>
            <a:ext cx="7106193" cy="54887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444259" y="1290449"/>
            <a:ext cx="12075925" cy="2765177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079342" y="6779216"/>
            <a:ext cx="7106193" cy="221630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D6E51-004F-463D-B808-52C18D5213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57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33241" y="22678867"/>
            <a:ext cx="12960032" cy="267771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33241" y="2895175"/>
            <a:ext cx="12960032" cy="19439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33241" y="25356586"/>
            <a:ext cx="12960032" cy="3803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E2370-E46A-4281-80E2-EBD79C4EF1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299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21599525" cy="32399288"/>
          </a:xfrm>
          <a:prstGeom prst="rect">
            <a:avLst/>
          </a:prstGeom>
          <a:solidFill>
            <a:srgbClr val="D7D7F5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 userDrawn="1"/>
        </p:nvSpPr>
        <p:spPr>
          <a:xfrm>
            <a:off x="1258703" y="3403063"/>
            <a:ext cx="19172130" cy="26613115"/>
          </a:xfrm>
          <a:prstGeom prst="roundRect">
            <a:avLst>
              <a:gd name="adj" fmla="val 1774"/>
            </a:avLst>
          </a:prstGeom>
          <a:solidFill>
            <a:srgbClr val="FFFFF3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703" y="807934"/>
            <a:ext cx="18361501" cy="116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8216" tIns="149108" rIns="298216" bIns="149108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ko-KR" altLang="en-US" sz="5999" dirty="0">
                <a:latin typeface="HY견고딕" panose="02030600000101010101" pitchFamily="18" charset="-127"/>
                <a:ea typeface="HY견고딕" panose="02030600000101010101" pitchFamily="18" charset="-127"/>
              </a:rPr>
              <a:t>논 문 제 목</a:t>
            </a:r>
          </a:p>
        </p:txBody>
      </p:sp>
      <p:sp>
        <p:nvSpPr>
          <p:cNvPr id="9" name="TextBox 22"/>
          <p:cNvSpPr txBox="1">
            <a:spLocks noChangeArrowheads="1"/>
          </p:cNvSpPr>
          <p:nvPr userDrawn="1"/>
        </p:nvSpPr>
        <p:spPr bwMode="auto">
          <a:xfrm>
            <a:off x="16470392" y="30674537"/>
            <a:ext cx="41857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0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9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7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4000" dirty="0">
                <a:solidFill>
                  <a:srgbClr val="00206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2017.1 </a:t>
            </a:r>
            <a:r>
              <a:rPr lang="ko-KR" altLang="en-US" sz="4000">
                <a:solidFill>
                  <a:srgbClr val="00206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졸업 논문</a:t>
            </a:r>
          </a:p>
        </p:txBody>
      </p:sp>
      <p:sp>
        <p:nvSpPr>
          <p:cNvPr id="10" name="TextBox 25"/>
          <p:cNvSpPr txBox="1">
            <a:spLocks noChangeArrowheads="1"/>
          </p:cNvSpPr>
          <p:nvPr userDrawn="1"/>
        </p:nvSpPr>
        <p:spPr bwMode="auto">
          <a:xfrm>
            <a:off x="1888772" y="30631499"/>
            <a:ext cx="7023656" cy="707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0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9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7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4000" dirty="0">
                <a:solidFill>
                  <a:srgbClr val="00206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한양대학교 미래자동차공학과</a:t>
            </a:r>
          </a:p>
        </p:txBody>
      </p:sp>
      <p:pic>
        <p:nvPicPr>
          <p:cNvPr id="12" name="그림 11" descr="한양대학교UI로고_big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61" y="30472653"/>
            <a:ext cx="1165273" cy="111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81027" rtl="0" eaLnBrk="1" fontAlgn="base" latinLnBrk="1" hangingPunct="1">
        <a:lnSpc>
          <a:spcPct val="120000"/>
        </a:lnSpc>
        <a:spcBef>
          <a:spcPct val="0"/>
        </a:spcBef>
        <a:spcAft>
          <a:spcPct val="0"/>
        </a:spcAft>
        <a:buFontTx/>
        <a:buNone/>
        <a:defRPr kumimoji="1" sz="4000">
          <a:solidFill>
            <a:schemeClr val="tx2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  <a:lvl2pPr algn="ctr" defTabSz="2981027" rtl="0" eaLnBrk="0" fontAlgn="base" latinLnBrk="1" hangingPunct="0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2pPr>
      <a:lvl3pPr algn="ctr" defTabSz="2981027" rtl="0" eaLnBrk="0" fontAlgn="base" latinLnBrk="1" hangingPunct="0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3pPr>
      <a:lvl4pPr algn="ctr" defTabSz="2981027" rtl="0" eaLnBrk="0" fontAlgn="base" latinLnBrk="1" hangingPunct="0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4pPr>
      <a:lvl5pPr algn="ctr" defTabSz="2981027" rtl="0" eaLnBrk="0" fontAlgn="base" latinLnBrk="1" hangingPunct="0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5pPr>
      <a:lvl6pPr marL="457154" algn="ctr" defTabSz="2981027" rtl="0" fontAlgn="base" latinLnBrk="1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6pPr>
      <a:lvl7pPr marL="914309" algn="ctr" defTabSz="2981027" rtl="0" fontAlgn="base" latinLnBrk="1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7pPr>
      <a:lvl8pPr marL="1371463" algn="ctr" defTabSz="2981027" rtl="0" fontAlgn="base" latinLnBrk="1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8pPr>
      <a:lvl9pPr marL="1828617" algn="ctr" defTabSz="2981027" rtl="0" fontAlgn="base" latinLnBrk="1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1119076" indent="-1119076" algn="l" defTabSz="2981027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0499">
          <a:solidFill>
            <a:schemeClr val="tx1"/>
          </a:solidFill>
          <a:latin typeface="+mn-lt"/>
          <a:ea typeface="+mn-ea"/>
          <a:cs typeface="+mn-cs"/>
        </a:defRPr>
      </a:lvl1pPr>
      <a:lvl2pPr marL="2423871" indent="-931770" algn="l" defTabSz="2981027" rtl="0" eaLnBrk="0" fontAlgn="base" latinLnBrk="1" hangingPunct="0">
        <a:spcBef>
          <a:spcPct val="20000"/>
        </a:spcBef>
        <a:spcAft>
          <a:spcPct val="0"/>
        </a:spcAft>
        <a:buChar char="–"/>
        <a:defRPr kumimoji="1" sz="9199">
          <a:solidFill>
            <a:schemeClr val="tx1"/>
          </a:solidFill>
          <a:latin typeface="+mn-lt"/>
          <a:ea typeface="+mn-ea"/>
        </a:defRPr>
      </a:lvl2pPr>
      <a:lvl3pPr marL="3727077" indent="-746050" algn="l" defTabSz="2981027" rtl="0" eaLnBrk="0" fontAlgn="base" latinLnBrk="1" hangingPunct="0">
        <a:spcBef>
          <a:spcPct val="20000"/>
        </a:spcBef>
        <a:spcAft>
          <a:spcPct val="0"/>
        </a:spcAft>
        <a:buChar char="•"/>
        <a:defRPr kumimoji="1" sz="7899">
          <a:solidFill>
            <a:schemeClr val="tx1"/>
          </a:solidFill>
          <a:latin typeface="+mn-lt"/>
          <a:ea typeface="+mn-ea"/>
        </a:defRPr>
      </a:lvl3pPr>
      <a:lvl4pPr marL="5219178" indent="-746050" algn="l" defTabSz="2981027" rtl="0" eaLnBrk="0" fontAlgn="base" latinLnBrk="1" hangingPunct="0">
        <a:spcBef>
          <a:spcPct val="20000"/>
        </a:spcBef>
        <a:spcAft>
          <a:spcPct val="0"/>
        </a:spcAft>
        <a:buChar char="–"/>
        <a:defRPr kumimoji="1" sz="6499">
          <a:solidFill>
            <a:schemeClr val="tx1"/>
          </a:solidFill>
          <a:latin typeface="+mn-lt"/>
          <a:ea typeface="+mn-ea"/>
        </a:defRPr>
      </a:lvl4pPr>
      <a:lvl5pPr marL="6708104" indent="-744464" algn="l" defTabSz="2981027" rtl="0" eaLnBrk="0" fontAlgn="base" latinLnBrk="1" hangingPunct="0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5pPr>
      <a:lvl6pPr marL="7165258" indent="-744464" algn="l" defTabSz="2981027" rtl="0" fontAlgn="base" latinLnBrk="1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6pPr>
      <a:lvl7pPr marL="7622413" indent="-744464" algn="l" defTabSz="2981027" rtl="0" fontAlgn="base" latinLnBrk="1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7pPr>
      <a:lvl8pPr marL="8079567" indent="-744464" algn="l" defTabSz="2981027" rtl="0" fontAlgn="base" latinLnBrk="1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8pPr>
      <a:lvl9pPr marL="8536721" indent="-744464" algn="l" defTabSz="2981027" rtl="0" fontAlgn="base" latinLnBrk="1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그림 410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2489" y="19234612"/>
            <a:ext cx="3483035" cy="2692366"/>
          </a:xfrm>
          <a:prstGeom prst="rect">
            <a:avLst/>
          </a:prstGeom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258703" y="942949"/>
            <a:ext cx="1917213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0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9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7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ko-KR" altLang="en-US" sz="4800" b="1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유공압</a:t>
            </a:r>
            <a:r>
              <a:rPr lang="ko-KR" altLang="en-US" sz="48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 현가장치</a:t>
            </a:r>
            <a:r>
              <a:rPr lang="en-US" altLang="ko-KR" sz="48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(HPS)</a:t>
            </a:r>
            <a:r>
              <a:rPr lang="ko-KR" altLang="en-US" sz="48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의 비선형 효과에 따른 차량 동적 특성 연구</a:t>
            </a:r>
          </a:p>
        </p:txBody>
      </p:sp>
      <p:sp>
        <p:nvSpPr>
          <p:cNvPr id="4118" name="TextBox 6"/>
          <p:cNvSpPr txBox="1">
            <a:spLocks noChangeArrowheads="1"/>
          </p:cNvSpPr>
          <p:nvPr/>
        </p:nvSpPr>
        <p:spPr bwMode="auto">
          <a:xfrm>
            <a:off x="17008749" y="2031813"/>
            <a:ext cx="2739828" cy="119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0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9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7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미래자동차공학과</a:t>
            </a:r>
            <a:endParaRPr lang="en-US" altLang="ko-KR" sz="2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안 성 주</a:t>
            </a:r>
            <a:endParaRPr lang="en-US" altLang="ko-KR" sz="2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민 승 재</a:t>
            </a:r>
            <a:r>
              <a:rPr lang="en-US" altLang="ko-KR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2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8732" y="3733259"/>
            <a:ext cx="8868303" cy="720159"/>
          </a:xfrm>
          <a:prstGeom prst="rect">
            <a:avLst/>
          </a:prstGeom>
          <a:solidFill>
            <a:srgbClr val="00467F"/>
          </a:solidFill>
        </p:spPr>
        <p:txBody>
          <a:bodyPr wrap="square" lIns="103595" tIns="51797" rIns="103595" bIns="51797" rtlCol="0">
            <a:spAutoFit/>
          </a:bodyPr>
          <a:lstStyle/>
          <a:p>
            <a:r>
              <a:rPr lang="ko-KR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ko-KR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연구배경 </a:t>
            </a:r>
            <a:r>
              <a:rPr lang="en-US" altLang="ko-KR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/</a:t>
            </a:r>
            <a:r>
              <a:rPr lang="ko-KR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목적</a:t>
            </a:r>
          </a:p>
        </p:txBody>
      </p:sp>
      <p:sp>
        <p:nvSpPr>
          <p:cNvPr id="24" name="TextBox 54"/>
          <p:cNvSpPr txBox="1">
            <a:spLocks noChangeArrowheads="1"/>
          </p:cNvSpPr>
          <p:nvPr/>
        </p:nvSpPr>
        <p:spPr bwMode="auto">
          <a:xfrm>
            <a:off x="1670622" y="4652332"/>
            <a:ext cx="8979049" cy="496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3595" tIns="51797" rIns="103595" bIns="51797">
            <a:spAutoFit/>
          </a:bodyPr>
          <a:lstStyle>
            <a:lvl1pPr marL="571500" indent="-5715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eaLnBrk="1" hangingPunct="1"/>
            <a:r>
              <a:rPr lang="en-US" altLang="ko-KR" sz="3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ko-KR" altLang="en-US" sz="3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연구 배경</a:t>
            </a:r>
            <a:endParaRPr lang="en-US" altLang="ko-KR" sz="3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975169" lvl="1" indent="-457200" eaLnBrk="1" hangingPunct="1">
              <a:buFontTx/>
              <a:buChar char="-"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HPS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 경우 코일 스프링 현가장치 대비 승차감 및 설계 공간 측면에서 유리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517969" lvl="1" indent="0" eaLnBrk="1" hangingPunct="1"/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적용사례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Citroen C6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975169" lvl="1" indent="-457200" eaLnBrk="1" hangingPunct="1">
              <a:buFontTx/>
              <a:buChar char="-"/>
            </a:pP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액체와 기체의 영향에 의해 비선형 강성 특성이 나타나기 때문에 이를 고려한 분석 필요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975169" lvl="1" indent="-457200" eaLnBrk="1" hangingPunct="1">
              <a:buFontTx/>
              <a:buChar char="-"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 eaLnBrk="1" hangingPunct="1"/>
            <a:r>
              <a:rPr lang="en-US" altLang="ko-KR" sz="3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ko-KR" altLang="en-US" sz="3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연구 목적</a:t>
            </a:r>
            <a:endParaRPr lang="en-US" altLang="ko-KR" sz="3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975169" lvl="1" indent="-457200" eaLnBrk="1" hangingPunct="1">
              <a:buFontTx/>
              <a:buChar char="-"/>
            </a:pP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비선형성을 고려한 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유공압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현가장치 모델 개발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975169" lvl="1" indent="-457200" eaLnBrk="1" hangingPunct="1">
              <a:buFontTx/>
              <a:buChar char="-"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HPS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 강성 영향인자 값 변화에 다른 차량 동적 특성 분석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09809" y="9594693"/>
            <a:ext cx="8868303" cy="720159"/>
          </a:xfrm>
          <a:prstGeom prst="rect">
            <a:avLst/>
          </a:prstGeom>
          <a:solidFill>
            <a:srgbClr val="00467F"/>
          </a:solidFill>
        </p:spPr>
        <p:txBody>
          <a:bodyPr wrap="square" lIns="103595" tIns="51797" rIns="103595" bIns="51797" rtlCol="0">
            <a:spAutoFit/>
          </a:bodyPr>
          <a:lstStyle/>
          <a:p>
            <a:r>
              <a:rPr lang="ko-KR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ko-KR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유공압</a:t>
            </a:r>
            <a:r>
              <a:rPr lang="ko-KR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현가장치 모델링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70622" y="10644549"/>
            <a:ext cx="87728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■ </a:t>
            </a:r>
            <a:r>
              <a:rPr lang="ko-KR" altLang="en-US" sz="3200" b="1" dirty="0" err="1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유공압</a:t>
            </a:r>
            <a:r>
              <a:rPr lang="ko-KR" altLang="en-US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현가장치 구성 및 작동 원리 </a:t>
            </a:r>
            <a:endParaRPr lang="en-US" altLang="ko-KR" sz="3200" b="1" dirty="0"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r>
              <a:rPr lang="en-US" altLang="ko-KR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    (Hydro-Pneumatic Suspension)</a:t>
            </a: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2321" y="11627953"/>
            <a:ext cx="3340573" cy="4147636"/>
          </a:xfrm>
          <a:prstGeom prst="rect">
            <a:avLst/>
          </a:prstGeom>
        </p:spPr>
      </p:pic>
      <p:sp>
        <p:nvSpPr>
          <p:cNvPr id="28" name="타원 27"/>
          <p:cNvSpPr/>
          <p:nvPr/>
        </p:nvSpPr>
        <p:spPr>
          <a:xfrm>
            <a:off x="4996504" y="13362390"/>
            <a:ext cx="450050" cy="316630"/>
          </a:xfrm>
          <a:prstGeom prst="ellipse">
            <a:avLst/>
          </a:prstGeom>
          <a:solidFill>
            <a:schemeClr val="accent6">
              <a:lumMod val="40000"/>
              <a:lumOff val="60000"/>
              <a:alpha val="38000"/>
            </a:schemeClr>
          </a:solidFill>
          <a:ln w="2857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9" name="직선 화살표 연결선 28"/>
          <p:cNvCxnSpPr/>
          <p:nvPr/>
        </p:nvCxnSpPr>
        <p:spPr>
          <a:xfrm flipV="1">
            <a:off x="5141189" y="12174262"/>
            <a:ext cx="1304501" cy="12597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18907" y="11794668"/>
            <a:ext cx="1664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Check valves</a:t>
            </a:r>
            <a:endParaRPr lang="ko-KR" altLang="en-US" sz="2000" dirty="0">
              <a:solidFill>
                <a:schemeClr val="accent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6802186" y="13837640"/>
            <a:ext cx="398794" cy="326916"/>
          </a:xfrm>
          <a:prstGeom prst="ellipse">
            <a:avLst/>
          </a:prstGeom>
          <a:solidFill>
            <a:schemeClr val="accent6">
              <a:lumMod val="40000"/>
              <a:lumOff val="60000"/>
              <a:alpha val="38000"/>
            </a:schemeClr>
          </a:solidFill>
          <a:ln w="2857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2" name="직선 화살표 연결선 31"/>
          <p:cNvCxnSpPr>
            <a:endCxn id="33" idx="2"/>
          </p:cNvCxnSpPr>
          <p:nvPr/>
        </p:nvCxnSpPr>
        <p:spPr>
          <a:xfrm flipV="1">
            <a:off x="7098970" y="13073843"/>
            <a:ext cx="214730" cy="900847"/>
          </a:xfrm>
          <a:prstGeom prst="straightConnector1">
            <a:avLst/>
          </a:prstGeom>
          <a:ln w="38100">
            <a:solidFill>
              <a:srgbClr val="F68E3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52676" y="12427512"/>
            <a:ext cx="922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rgbClr val="F68E38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Bleed</a:t>
            </a:r>
          </a:p>
          <a:p>
            <a:r>
              <a:rPr lang="en-US" altLang="ko-KR" sz="1800" dirty="0">
                <a:solidFill>
                  <a:srgbClr val="F68E38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orifices</a:t>
            </a:r>
            <a:endParaRPr lang="ko-KR" altLang="en-US" sz="1800" dirty="0">
              <a:solidFill>
                <a:srgbClr val="F68E38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44172" y="12448545"/>
            <a:ext cx="28908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피스톤 상하 진동</a:t>
            </a:r>
            <a:endParaRPr lang="en-US" altLang="ko-KR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algn="ctr"/>
            <a:r>
              <a:rPr lang="ko-KR" altLang="ko-KR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↓</a:t>
            </a:r>
            <a:endParaRPr lang="en-US" altLang="ko-KR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algn="ctr"/>
            <a:r>
              <a:rPr lang="ko-KR" altLang="en-US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압력</a:t>
            </a:r>
            <a:r>
              <a:rPr lang="en-US" altLang="ko-KR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(Pc, </a:t>
            </a:r>
            <a:r>
              <a:rPr lang="en-US" altLang="ko-KR" b="1" dirty="0" err="1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Pr</a:t>
            </a:r>
            <a:r>
              <a:rPr lang="en-US" altLang="ko-KR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)</a:t>
            </a:r>
            <a:r>
              <a:rPr lang="ko-KR" altLang="en-US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변화</a:t>
            </a:r>
            <a:endParaRPr lang="en-US" altLang="ko-KR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algn="ctr"/>
            <a:r>
              <a:rPr lang="ko-KR" altLang="ko-KR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↓</a:t>
            </a:r>
            <a:endParaRPr lang="en-US" altLang="ko-KR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algn="ctr"/>
            <a:r>
              <a:rPr lang="en-US" altLang="ko-KR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Stiffness </a:t>
            </a:r>
            <a:r>
              <a:rPr lang="ko-KR" altLang="en-US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변화</a:t>
            </a:r>
            <a:endParaRPr lang="en-US" altLang="ko-KR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32051" y="17865119"/>
            <a:ext cx="8772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■ </a:t>
            </a:r>
            <a:r>
              <a:rPr lang="ko-KR" altLang="en-US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수학적 모델</a:t>
            </a:r>
            <a:endParaRPr lang="en-US" altLang="ko-KR" sz="3200" b="1" dirty="0"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1663747" y="18449894"/>
                <a:ext cx="9563887" cy="67251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ko-KR" sz="280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𝑇𝑜𝑡𝑎𝑙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𝑓𝑜𝑟𝑐𝑒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sSub>
                      <m:sSub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d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o-KR" altLang="en-US" sz="2800" dirty="0"/>
                        <m:t>①</m:t>
                      </m:r>
                      <m:r>
                        <a:rPr lang="en-US" altLang="ko-KR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𝑃𝑟𝑒𝑠𝑠𝑢𝑟𝑒</m:t>
                      </m:r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sz="28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sSubSup>
                      <m:sSubSup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  <m:sup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bSup>
                    <m:r>
                      <a:rPr lang="en-US" altLang="ko-KR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Sup>
                      <m:sSubSup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bSup>
                  </m:oMath>
                </a14:m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ko-KR" sz="28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altLang="ko-KR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ko-KR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pPr/>
                <a:r>
                  <a:rPr lang="ko-KR" altLang="en-US" sz="2800" dirty="0"/>
                  <a:t>②</a:t>
                </a:r>
                <a14:m>
                  <m:oMath xmlns:m="http://schemas.openxmlformats.org/officeDocument/2006/math">
                    <m:r>
                      <a:rPr lang="en-US" altLang="ko-KR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𝑃𝑟𝑒𝑠𝑠𝑢𝑟𝑒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     (</m:t>
                      </m:r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𝐵𝑢𝑙𝑘</m:t>
                      </m:r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𝑚𝑜𝑑𝑢𝑙𝑢𝑠</m:t>
                      </m:r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altLang="ko-KR" sz="2800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ko-K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altLang="ko-K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ko-KR" sz="2800" i="1">
                        <a:latin typeface="Cambria Math" panose="02040503050406030204" pitchFamily="18" charset="0"/>
                      </a:rPr>
                      <m:t>∴</m:t>
                    </m:r>
                    <m:f>
                      <m:f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 sz="2800"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2800">
                                <a:latin typeface="Cambria Math" panose="02040503050406030204" pitchFamily="18" charset="0"/>
                              </a:rPr>
                              <m:t>r</m:t>
                            </m:r>
                          </m:sub>
                        </m:sSub>
                      </m:num>
                      <m:den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altLang="ko-KR" sz="28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̇"/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acc>
                    <m:r>
                      <a:rPr lang="en-US" altLang="ko-KR" sz="2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̇"/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lang="en-US" altLang="ko-KR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ko-KR" sz="28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d>
                    <m:acc>
                      <m:accPr>
                        <m:chr m:val="̇"/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altLang="ko-KR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ko-KR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d>
                    <m:r>
                      <a:rPr lang="en-US" altLang="ko-K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pPr/>
                <a:r>
                  <a:rPr lang="ko-KR" altLang="en-US" sz="2800" dirty="0"/>
                  <a:t>③</a:t>
                </a:r>
                <a14:m>
                  <m:oMath xmlns:m="http://schemas.openxmlformats.org/officeDocument/2006/math">
                    <m:r>
                      <a:rPr lang="en-US" altLang="ko-KR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𝑅𝑎𝑡𝑒</m:t>
                    </m:r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𝑓𝑙𝑜𝑤</m:t>
                    </m:r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en-US" altLang="ko-KR" sz="2800" i="1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r>
                  <a:rPr lang="en-US" altLang="ko-KR" sz="2800" i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altLang="ko-KR" sz="2800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2∆</m:t>
                            </m:r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altLang="ko-KR" sz="2800" i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ko-KR" sz="2800" i="1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𝐵𝑒𝑟𝑛𝑜𝑢𝑙𝑙𝑖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𝑒𝑞𝑢𝑎𝑡𝑖𝑜𝑛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,)</m:t>
                    </m:r>
                  </m:oMath>
                </a14:m>
                <a:endParaRPr lang="en-US" altLang="ko-KR" sz="2800" i="1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ko-KR" sz="2800" i="1">
                        <a:latin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ko-KR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̇"/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acc>
                      </m:num>
                      <m:den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𝜌</m:t>
                        </m:r>
                      </m:den>
                    </m:f>
                    <m:r>
                      <a:rPr lang="en-US" altLang="ko-KR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2∆</m:t>
                            </m:r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altLang="ko-KR" sz="2800" i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sSub>
                      <m:sSub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ko-KR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en-US" altLang="ko-KR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den>
                        </m:f>
                      </m:e>
                    </m:rad>
                    <m:r>
                      <a:rPr lang="en-US" altLang="ko-KR" sz="28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𝑠𝑖𝑔𝑛</m:t>
                    </m:r>
                    <m:d>
                      <m:dPr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endParaRPr lang="en-US" altLang="ko-KR" sz="28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747" y="18449894"/>
                <a:ext cx="9563887" cy="6725111"/>
              </a:xfrm>
              <a:prstGeom prst="rect">
                <a:avLst/>
              </a:prstGeom>
              <a:blipFill>
                <a:blip r:embed="rId4"/>
                <a:stretch>
                  <a:fillRect l="-229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1670622" y="25636995"/>
            <a:ext cx="8772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■ HPS Modeling</a:t>
            </a:r>
          </a:p>
        </p:txBody>
      </p:sp>
      <p:pic>
        <p:nvPicPr>
          <p:cNvPr id="41" name="그림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4801" y="26493956"/>
            <a:ext cx="8514901" cy="2622123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1136141" y="3733258"/>
            <a:ext cx="8868303" cy="720159"/>
          </a:xfrm>
          <a:prstGeom prst="rect">
            <a:avLst/>
          </a:prstGeom>
          <a:solidFill>
            <a:srgbClr val="00467F"/>
          </a:solidFill>
        </p:spPr>
        <p:txBody>
          <a:bodyPr wrap="square" lIns="103595" tIns="51797" rIns="103595" bIns="51797" rtlCol="0">
            <a:spAutoFit/>
          </a:bodyPr>
          <a:lstStyle/>
          <a:p>
            <a:r>
              <a:rPr lang="ko-KR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ko-KR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모델</a:t>
            </a:r>
            <a:r>
              <a:rPr lang="en-US" altLang="ko-KR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ko-KR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검증</a:t>
            </a:r>
          </a:p>
        </p:txBody>
      </p:sp>
      <p:grpSp>
        <p:nvGrpSpPr>
          <p:cNvPr id="44" name="그룹 43"/>
          <p:cNvGrpSpPr/>
          <p:nvPr/>
        </p:nvGrpSpPr>
        <p:grpSpPr>
          <a:xfrm>
            <a:off x="11124457" y="8278764"/>
            <a:ext cx="8662469" cy="4666476"/>
            <a:chOff x="16755375" y="14183495"/>
            <a:chExt cx="14728732" cy="10087224"/>
          </a:xfrm>
        </p:grpSpPr>
        <p:pic>
          <p:nvPicPr>
            <p:cNvPr id="45" name="그림 44"/>
            <p:cNvPicPr>
              <a:picLocks noChangeAspect="1"/>
            </p:cNvPicPr>
            <p:nvPr/>
          </p:nvPicPr>
          <p:blipFill rotWithShape="1">
            <a:blip r:embed="rId6"/>
            <a:srcRect t="49276" r="2931"/>
            <a:stretch/>
          </p:blipFill>
          <p:spPr>
            <a:xfrm>
              <a:off x="16755375" y="14404309"/>
              <a:ext cx="7492406" cy="4757534"/>
            </a:xfrm>
            <a:prstGeom prst="rect">
              <a:avLst/>
            </a:prstGeom>
          </p:spPr>
        </p:pic>
        <p:pic>
          <p:nvPicPr>
            <p:cNvPr id="46" name="그림 4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684804" y="14183495"/>
              <a:ext cx="6799303" cy="4777100"/>
            </a:xfrm>
            <a:prstGeom prst="rect">
              <a:avLst/>
            </a:prstGeom>
          </p:spPr>
        </p:pic>
        <p:pic>
          <p:nvPicPr>
            <p:cNvPr id="47" name="그림 46"/>
            <p:cNvPicPr>
              <a:picLocks noChangeAspect="1"/>
            </p:cNvPicPr>
            <p:nvPr/>
          </p:nvPicPr>
          <p:blipFill rotWithShape="1">
            <a:blip r:embed="rId8"/>
            <a:srcRect t="48524" r="4033"/>
            <a:stretch/>
          </p:blipFill>
          <p:spPr>
            <a:xfrm>
              <a:off x="16755375" y="18926742"/>
              <a:ext cx="6639667" cy="5343977"/>
            </a:xfrm>
            <a:prstGeom prst="rect">
              <a:avLst/>
            </a:prstGeom>
          </p:spPr>
        </p:pic>
        <p:pic>
          <p:nvPicPr>
            <p:cNvPr id="48" name="그림 4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4462407" y="19056307"/>
              <a:ext cx="6668728" cy="5009541"/>
            </a:xfrm>
            <a:prstGeom prst="rect">
              <a:avLst/>
            </a:prstGeom>
          </p:spPr>
        </p:pic>
      </p:grpSp>
      <p:sp>
        <p:nvSpPr>
          <p:cNvPr id="69" name="TextBox 68"/>
          <p:cNvSpPr txBox="1"/>
          <p:nvPr/>
        </p:nvSpPr>
        <p:spPr>
          <a:xfrm>
            <a:off x="11136141" y="27495820"/>
            <a:ext cx="8868303" cy="720159"/>
          </a:xfrm>
          <a:prstGeom prst="rect">
            <a:avLst/>
          </a:prstGeom>
          <a:solidFill>
            <a:srgbClr val="00467F"/>
          </a:solidFill>
        </p:spPr>
        <p:txBody>
          <a:bodyPr wrap="square" lIns="103595" tIns="51797" rIns="103595" bIns="51797" rtlCol="0">
            <a:spAutoFit/>
          </a:bodyPr>
          <a:lstStyle/>
          <a:p>
            <a:r>
              <a:rPr lang="ko-KR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ko-KR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결론</a:t>
            </a:r>
          </a:p>
        </p:txBody>
      </p:sp>
      <p:sp>
        <p:nvSpPr>
          <p:cNvPr id="70" name="TextBox 54"/>
          <p:cNvSpPr txBox="1">
            <a:spLocks noChangeArrowheads="1"/>
          </p:cNvSpPr>
          <p:nvPr/>
        </p:nvSpPr>
        <p:spPr bwMode="auto">
          <a:xfrm>
            <a:off x="11136142" y="28270369"/>
            <a:ext cx="9294692" cy="16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3595" tIns="51797" rIns="103595" bIns="51797">
            <a:spAutoFit/>
          </a:bodyPr>
          <a:lstStyle>
            <a:lvl1pPr marL="571500" indent="-5715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비선형 특성이 반영된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HPS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모델 개발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457200" indent="-4572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Quarter Car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모델을 통한 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방지턱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통과 시 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동특성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해석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457200" indent="-4572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HPS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설계 인자 값 변화에 따른 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동특성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영향도 분석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280073" y="18269092"/>
            <a:ext cx="5251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■ </a:t>
            </a:r>
            <a:r>
              <a:rPr lang="ko-KR" altLang="en-US" sz="3200" b="1" dirty="0" err="1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동특성</a:t>
            </a:r>
            <a:r>
              <a:rPr lang="ko-KR" altLang="en-US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영향도 분석</a:t>
            </a:r>
            <a:endParaRPr lang="en-US" altLang="ko-KR" sz="3200" b="1" dirty="0"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114797" y="13364329"/>
            <a:ext cx="8868303" cy="720159"/>
          </a:xfrm>
          <a:prstGeom prst="rect">
            <a:avLst/>
          </a:prstGeom>
          <a:solidFill>
            <a:srgbClr val="00467F"/>
          </a:solidFill>
        </p:spPr>
        <p:txBody>
          <a:bodyPr wrap="square" lIns="103595" tIns="51797" rIns="103595" bIns="51797" rtlCol="0">
            <a:spAutoFit/>
          </a:bodyPr>
          <a:lstStyle/>
          <a:p>
            <a:r>
              <a:rPr lang="ko-KR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ko-KR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차량 동적 특성 해석 결과</a:t>
            </a:r>
          </a:p>
        </p:txBody>
      </p:sp>
      <p:sp>
        <p:nvSpPr>
          <p:cNvPr id="68" name="AutoShape 226"/>
          <p:cNvSpPr>
            <a:spLocks noChangeArrowheads="1"/>
          </p:cNvSpPr>
          <p:nvPr/>
        </p:nvSpPr>
        <p:spPr bwMode="auto">
          <a:xfrm rot="16200000">
            <a:off x="13247788" y="23636141"/>
            <a:ext cx="5136046" cy="570516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69696"/>
              </a:gs>
              <a:gs pos="100000">
                <a:srgbClr val="FFFF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latinLnBrk="0">
              <a:defRPr/>
            </a:pPr>
            <a:endParaRPr lang="ko-KR" altLang="en-US" sz="1100" kern="0">
              <a:solidFill>
                <a:sysClr val="windowText" lastClr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3162536" y="19651903"/>
            <a:ext cx="1941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rgbClr val="F68E38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Max Deflection</a:t>
            </a:r>
            <a:endParaRPr lang="ko-KR" altLang="en-US" sz="2000" dirty="0">
              <a:solidFill>
                <a:srgbClr val="F68E38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6223020" y="22760092"/>
            <a:ext cx="383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&lt; Rod </a:t>
            </a:r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면적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1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en-US" altLang="ko-KR" sz="1800" baseline="-25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r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변화에 따른 강성 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&gt;</a:t>
            </a:r>
            <a:endParaRPr lang="ko-KR" altLang="en-US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3" name="직선 화살표 연결선 62"/>
          <p:cNvCxnSpPr/>
          <p:nvPr/>
        </p:nvCxnSpPr>
        <p:spPr>
          <a:xfrm flipH="1" flipV="1">
            <a:off x="13076964" y="19696553"/>
            <a:ext cx="8300" cy="11098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6332671" y="25848240"/>
            <a:ext cx="4619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&lt; </a:t>
            </a:r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가스 압력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(P</a:t>
            </a:r>
            <a:r>
              <a:rPr lang="en-US" altLang="ko-KR" sz="1800" baseline="-25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변화에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따른 강성 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&gt;</a:t>
            </a:r>
            <a:endParaRPr lang="ko-KR" altLang="en-US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1009528" y="25823187"/>
            <a:ext cx="485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&lt; </a:t>
            </a:r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설계인자 값 변화에 따른 최대 변위 변화 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&gt;</a:t>
            </a:r>
            <a:endParaRPr lang="ko-KR" altLang="en-US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176407" y="22153861"/>
            <a:ext cx="4405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&lt; </a:t>
            </a:r>
            <a:r>
              <a:rPr lang="ko-KR" altLang="en-US" sz="1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방지턱</a:t>
            </a:r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통과 시 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sprung mass</a:t>
            </a:r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 변위 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&gt;</a:t>
            </a:r>
            <a:endParaRPr lang="ko-KR" altLang="en-US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1213124" y="14084409"/>
            <a:ext cx="4062814" cy="582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■ </a:t>
            </a:r>
            <a:r>
              <a:rPr lang="ko-KR" altLang="en-US" sz="32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해석 조건</a:t>
            </a:r>
            <a:endParaRPr lang="en-US" altLang="ko-KR" sz="3200" b="1" dirty="0"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374673" y="14632863"/>
            <a:ext cx="8259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30 km/h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로 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방지턱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통과 시 차체 최대 변위 확인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pic>
        <p:nvPicPr>
          <p:cNvPr id="67" name="그림 6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80073" y="15311004"/>
            <a:ext cx="4175110" cy="142510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11114797" y="16649694"/>
                <a:ext cx="4579419" cy="1558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ko-KR" altLang="en-US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설치 대상 </a:t>
                </a:r>
                <a:r>
                  <a:rPr lang="en-US" altLang="ko-KR" sz="1800" b="1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:</a:t>
                </a:r>
                <a:r>
                  <a:rPr lang="en-US" altLang="ko-KR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 30km/h </a:t>
                </a:r>
                <a:r>
                  <a:rPr lang="ko-KR" altLang="en-US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미만 속도 준수</a:t>
                </a:r>
                <a:endParaRPr lang="en-US" altLang="ko-KR" sz="1800" dirty="0">
                  <a:latin typeface="맑은 고딕" panose="020B0503020000020004" pitchFamily="50" charset="-127"/>
                  <a:ea typeface="맑은 고딕" panose="020B0503020000020004" pitchFamily="50" charset="-127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              (ex: school zone)</a:t>
                </a:r>
              </a:p>
              <a:p>
                <a:pPr>
                  <a:lnSpc>
                    <a:spcPct val="120000"/>
                  </a:lnSpc>
                </a:pPr>
                <a:r>
                  <a:rPr lang="ko-KR" altLang="en-US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설치 기준 </a:t>
                </a:r>
                <a:r>
                  <a:rPr lang="en-US" altLang="ko-KR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: </a:t>
                </a:r>
                <a:r>
                  <a:rPr lang="ko-KR" altLang="en-US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폭 </a:t>
                </a:r>
                <a:r>
                  <a:rPr lang="en-US" altLang="ko-KR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3.6m </a:t>
                </a:r>
                <a:r>
                  <a:rPr lang="ko-KR" altLang="en-US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이내</a:t>
                </a:r>
                <a:r>
                  <a:rPr lang="en-US" altLang="ko-KR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, </a:t>
                </a:r>
                <a:r>
                  <a:rPr lang="ko-KR" altLang="en-US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높이 </a:t>
                </a:r>
                <a:r>
                  <a:rPr lang="en-US" altLang="ko-KR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10cm </a:t>
                </a:r>
                <a:r>
                  <a:rPr lang="ko-KR" altLang="en-US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이내</a:t>
                </a:r>
                <a:endParaRPr lang="en-US" altLang="ko-KR" sz="1800" dirty="0">
                  <a:latin typeface="맑은 고딕" panose="020B0503020000020004" pitchFamily="50" charset="-127"/>
                  <a:ea typeface="맑은 고딕" panose="020B0503020000020004" pitchFamily="50" charset="-127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ko-KR" altLang="en-US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포물선  </a:t>
                </a:r>
                <a:r>
                  <a:rPr lang="en-US" altLang="ko-KR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ko-KR" sz="18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ko-KR" sz="18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altLang="ko-KR" sz="18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rial" panose="020B0604020202020204" pitchFamily="34" charset="0"/>
                          </a:rPr>
                          <m:t>22.4</m:t>
                        </m:r>
                      </m:den>
                    </m:f>
                    <m:sSup>
                      <m:sSup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ko-KR" sz="1800" b="0" i="1" smtClean="0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ko-KR" sz="1800" b="0" i="1" smtClean="0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altLang="ko-KR" sz="1800" b="0" i="1" smtClean="0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rial" panose="020B0604020202020204" pitchFamily="34" charset="0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en-US" altLang="ko-KR" sz="18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altLang="ko-KR" sz="18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Arial" panose="020B0604020202020204" pitchFamily="34" charset="0"/>
                      </a:rPr>
                      <m:t>+0.1</m:t>
                    </m:r>
                  </m:oMath>
                </a14:m>
                <a:r>
                  <a:rPr lang="en-US" altLang="ko-KR" sz="180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Arial" panose="020B0604020202020204" pitchFamily="34" charset="0"/>
                  </a:rPr>
                  <a:t>  (3.2&lt;x&lt;6.8)</a:t>
                </a:r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4797" y="16649694"/>
                <a:ext cx="4579419" cy="1558888"/>
              </a:xfrm>
              <a:prstGeom prst="rect">
                <a:avLst/>
              </a:prstGeom>
              <a:blipFill>
                <a:blip r:embed="rId11"/>
                <a:stretch>
                  <a:fillRect l="-1064" t="-3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사각형: 둥근 모서리 75"/>
          <p:cNvSpPr/>
          <p:nvPr/>
        </p:nvSpPr>
        <p:spPr>
          <a:xfrm>
            <a:off x="16515073" y="18176925"/>
            <a:ext cx="450050" cy="803846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8050980" y="17225757"/>
            <a:ext cx="27885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기존 선형 강성</a:t>
            </a:r>
            <a:r>
              <a:rPr lang="en-US" altLang="ko-KR" sz="18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값 </a:t>
            </a:r>
            <a:endParaRPr lang="en-US" altLang="ko-KR" sz="1800" dirty="0"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r>
              <a:rPr lang="ko-KR" altLang="en-US" sz="18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대신 모델링에서 나온 비선형 강성 값 대입</a:t>
            </a:r>
            <a:endParaRPr lang="en-US" altLang="ko-KR" sz="2000" dirty="0"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9990926"/>
                  </p:ext>
                </p:extLst>
              </p:nvPr>
            </p:nvGraphicFramePr>
            <p:xfrm>
              <a:off x="15300262" y="4588354"/>
              <a:ext cx="4541909" cy="3645955"/>
            </p:xfrm>
            <a:graphic>
              <a:graphicData uri="http://schemas.openxmlformats.org/drawingml/2006/table">
                <a:tbl>
                  <a:tblPr firstRow="1">
                    <a:tableStyleId>{91EBBBCC-DAD2-459C-BE2E-F6DE35CF9A28}</a:tableStyleId>
                  </a:tblPr>
                  <a:tblGrid>
                    <a:gridCol w="1706594">
                      <a:extLst>
                        <a:ext uri="{9D8B030D-6E8A-4147-A177-3AD203B41FA5}">
                          <a16:colId xmlns:a16="http://schemas.microsoft.com/office/drawing/2014/main" val="3566473334"/>
                        </a:ext>
                      </a:extLst>
                    </a:gridCol>
                    <a:gridCol w="2835315">
                      <a:extLst>
                        <a:ext uri="{9D8B030D-6E8A-4147-A177-3AD203B41FA5}">
                          <a16:colId xmlns:a16="http://schemas.microsoft.com/office/drawing/2014/main" val="2827739128"/>
                        </a:ext>
                      </a:extLst>
                    </a:gridCol>
                  </a:tblGrid>
                  <a:tr h="48181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20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설계인자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20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값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3528668"/>
                      </a:ext>
                    </a:extLst>
                  </a:tr>
                  <a:tr h="3045365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oMath>
                          </a14:m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:r>
                            <a:rPr lang="en-US" altLang="ko-KR" sz="2000" b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oMath>
                          </a14:m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:r>
                            <a:rPr lang="en-US" altLang="ko-KR" sz="2000" b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</m:oMath>
                          </a14:m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oMath>
                            </m:oMathPara>
                          </a14:m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ko-KR" sz="20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oMath>
                            </m:oMathPara>
                          </a14:m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44.179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19.635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0.153</a:t>
                          </a:r>
                          <a:r>
                            <a:rPr lang="en-US" altLang="ko-KR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(</a:t>
                          </a:r>
                          <a:r>
                            <a:rPr lang="ko-KR" altLang="en-US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피스톤 상승</a:t>
                          </a:r>
                          <a:r>
                            <a:rPr lang="en-US" altLang="ko-KR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0.0707 </a:t>
                          </a:r>
                          <a:r>
                            <a:rPr lang="en-US" altLang="ko-KR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</a:t>
                          </a:r>
                          <a:r>
                            <a:rPr lang="ko-KR" altLang="en-US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피스톤 하강</a:t>
                          </a:r>
                          <a:r>
                            <a:rPr lang="en-US" altLang="ko-KR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240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830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0.86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132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0.73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1.4</a:t>
                          </a:r>
                          <a:endParaRPr lang="ko-KR" altLang="en-US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21467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9990926"/>
                  </p:ext>
                </p:extLst>
              </p:nvPr>
            </p:nvGraphicFramePr>
            <p:xfrm>
              <a:off x="15300262" y="4588354"/>
              <a:ext cx="4541909" cy="3645955"/>
            </p:xfrm>
            <a:graphic>
              <a:graphicData uri="http://schemas.openxmlformats.org/drawingml/2006/table">
                <a:tbl>
                  <a:tblPr firstRow="1">
                    <a:tableStyleId>{91EBBBCC-DAD2-459C-BE2E-F6DE35CF9A28}</a:tableStyleId>
                  </a:tblPr>
                  <a:tblGrid>
                    <a:gridCol w="1706594">
                      <a:extLst>
                        <a:ext uri="{9D8B030D-6E8A-4147-A177-3AD203B41FA5}">
                          <a16:colId xmlns:a16="http://schemas.microsoft.com/office/drawing/2014/main" val="3566473334"/>
                        </a:ext>
                      </a:extLst>
                    </a:gridCol>
                    <a:gridCol w="2835315">
                      <a:extLst>
                        <a:ext uri="{9D8B030D-6E8A-4147-A177-3AD203B41FA5}">
                          <a16:colId xmlns:a16="http://schemas.microsoft.com/office/drawing/2014/main" val="2827739128"/>
                        </a:ext>
                      </a:extLst>
                    </a:gridCol>
                  </a:tblGrid>
                  <a:tr h="48181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20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설계인자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20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값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3528668"/>
                      </a:ext>
                    </a:extLst>
                  </a:tr>
                  <a:tr h="3164142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57" t="-15385" r="-167500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44.179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19.635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0.153</a:t>
                          </a:r>
                          <a:r>
                            <a:rPr lang="en-US" altLang="ko-KR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(</a:t>
                          </a:r>
                          <a:r>
                            <a:rPr lang="ko-KR" altLang="en-US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피스톤 상승</a:t>
                          </a:r>
                          <a:r>
                            <a:rPr lang="en-US" altLang="ko-KR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0.0707 </a:t>
                          </a:r>
                          <a:r>
                            <a:rPr lang="en-US" altLang="ko-KR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</a:t>
                          </a:r>
                          <a:r>
                            <a:rPr lang="ko-KR" altLang="en-US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피스톤 하강</a:t>
                          </a:r>
                          <a:r>
                            <a:rPr lang="en-US" altLang="ko-KR" sz="20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endParaRPr lang="en-US" altLang="ko-KR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240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830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0.86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132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0.73</a:t>
                          </a:r>
                        </a:p>
                        <a:p>
                          <a:pPr algn="ctr" latinLnBrk="1"/>
                          <a:r>
                            <a:rPr lang="en-US" altLang="ko-KR" sz="20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1.4</a:t>
                          </a:r>
                          <a:endParaRPr lang="ko-KR" altLang="en-US" sz="20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214670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80" name="표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945303"/>
              </p:ext>
            </p:extLst>
          </p:nvPr>
        </p:nvGraphicFramePr>
        <p:xfrm>
          <a:off x="11227634" y="4595117"/>
          <a:ext cx="3910070" cy="1750788"/>
        </p:xfrm>
        <a:graphic>
          <a:graphicData uri="http://schemas.openxmlformats.org/drawingml/2006/table">
            <a:tbl>
              <a:tblPr firstRow="1">
                <a:tableStyleId>{91EBBBCC-DAD2-459C-BE2E-F6DE35CF9A28}</a:tableStyleId>
              </a:tblPr>
              <a:tblGrid>
                <a:gridCol w="3910070">
                  <a:extLst>
                    <a:ext uri="{9D8B030D-6E8A-4147-A177-3AD203B41FA5}">
                      <a16:colId xmlns:a16="http://schemas.microsoft.com/office/drawing/2014/main" val="3566473334"/>
                    </a:ext>
                  </a:extLst>
                </a:gridCol>
              </a:tblGrid>
              <a:tr h="3522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실험 조건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528668"/>
                  </a:ext>
                </a:extLst>
              </a:tr>
              <a:tr h="13545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피스톤 입력 변위 </a:t>
                      </a:r>
                      <a:r>
                        <a:rPr lang="en-US" altLang="ko-KR" sz="20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</a:t>
                      </a:r>
                    </a:p>
                    <a:p>
                      <a:pPr algn="ctr" latinLnBrk="1"/>
                      <a:r>
                        <a:rPr lang="en-US" altLang="ko-KR" sz="20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50mm</a:t>
                      </a:r>
                      <a:r>
                        <a:rPr lang="en-US" altLang="ko-KR" sz="2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harmonic excitation</a:t>
                      </a:r>
                    </a:p>
                    <a:p>
                      <a:pPr algn="ctr" latinLnBrk="1"/>
                      <a:r>
                        <a:rPr lang="en-US" altLang="ko-KR" sz="2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0.1Hz low frequency</a:t>
                      </a:r>
                      <a:endParaRPr lang="en-US" altLang="ko-KR" sz="2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14670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2" name="표 8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0758532"/>
                  </p:ext>
                </p:extLst>
              </p:nvPr>
            </p:nvGraphicFramePr>
            <p:xfrm>
              <a:off x="18173241" y="15590596"/>
              <a:ext cx="2048277" cy="1375269"/>
            </p:xfrm>
            <a:graphic>
              <a:graphicData uri="http://schemas.openxmlformats.org/drawingml/2006/table">
                <a:tbl>
                  <a:tblPr firstRow="1">
                    <a:tableStyleId>{91EBBBCC-DAD2-459C-BE2E-F6DE35CF9A28}</a:tableStyleId>
                  </a:tblPr>
                  <a:tblGrid>
                    <a:gridCol w="698127">
                      <a:extLst>
                        <a:ext uri="{9D8B030D-6E8A-4147-A177-3AD203B41FA5}">
                          <a16:colId xmlns:a16="http://schemas.microsoft.com/office/drawing/2014/main" val="3566473334"/>
                        </a:ext>
                      </a:extLst>
                    </a:gridCol>
                    <a:gridCol w="1350150">
                      <a:extLst>
                        <a:ext uri="{9D8B030D-6E8A-4147-A177-3AD203B41FA5}">
                          <a16:colId xmlns:a16="http://schemas.microsoft.com/office/drawing/2014/main" val="2827739128"/>
                        </a:ext>
                      </a:extLst>
                    </a:gridCol>
                  </a:tblGrid>
                  <a:tr h="2632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5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구분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5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값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3528668"/>
                      </a:ext>
                    </a:extLst>
                  </a:tr>
                  <a:tr h="1055229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ko-KR" sz="15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  <m:t>𝑢𝑠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ko-KR" sz="15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5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altLang="ko-KR" sz="15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ko-KR" sz="15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5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400 Kg</a:t>
                          </a:r>
                        </a:p>
                        <a:p>
                          <a:pPr algn="ctr" latinLnBrk="1"/>
                          <a:r>
                            <a:rPr lang="en-US" altLang="ko-KR" sz="15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50 Kg</a:t>
                          </a:r>
                        </a:p>
                        <a:p>
                          <a:pPr algn="ctr" latinLnBrk="1"/>
                          <a:r>
                            <a:rPr lang="en-US" altLang="ko-KR" sz="15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3000 Nm/s</a:t>
                          </a:r>
                        </a:p>
                        <a:p>
                          <a:pPr algn="ctr" latinLnBrk="1"/>
                          <a:r>
                            <a:rPr lang="en-US" altLang="ko-KR" sz="15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250000 N/m</a:t>
                          </a:r>
                          <a:endParaRPr lang="ko-KR" altLang="en-US" sz="15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21467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2" name="표 8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0758532"/>
                  </p:ext>
                </p:extLst>
              </p:nvPr>
            </p:nvGraphicFramePr>
            <p:xfrm>
              <a:off x="18173241" y="15590596"/>
              <a:ext cx="2048277" cy="1375269"/>
            </p:xfrm>
            <a:graphic>
              <a:graphicData uri="http://schemas.openxmlformats.org/drawingml/2006/table">
                <a:tbl>
                  <a:tblPr firstRow="1">
                    <a:tableStyleId>{91EBBBCC-DAD2-459C-BE2E-F6DE35CF9A28}</a:tableStyleId>
                  </a:tblPr>
                  <a:tblGrid>
                    <a:gridCol w="698127">
                      <a:extLst>
                        <a:ext uri="{9D8B030D-6E8A-4147-A177-3AD203B41FA5}">
                          <a16:colId xmlns:a16="http://schemas.microsoft.com/office/drawing/2014/main" val="3566473334"/>
                        </a:ext>
                      </a:extLst>
                    </a:gridCol>
                    <a:gridCol w="1350150">
                      <a:extLst>
                        <a:ext uri="{9D8B030D-6E8A-4147-A177-3AD203B41FA5}">
                          <a16:colId xmlns:a16="http://schemas.microsoft.com/office/drawing/2014/main" val="2827739128"/>
                        </a:ext>
                      </a:extLst>
                    </a:gridCol>
                  </a:tblGrid>
                  <a:tr h="3200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5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구분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5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값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3528668"/>
                      </a:ext>
                    </a:extLst>
                  </a:tr>
                  <a:tr h="1055229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870" t="-31609" r="-194783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5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400 Kg</a:t>
                          </a:r>
                        </a:p>
                        <a:p>
                          <a:pPr algn="ctr" latinLnBrk="1"/>
                          <a:r>
                            <a:rPr lang="en-US" altLang="ko-KR" sz="15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50 Kg</a:t>
                          </a:r>
                        </a:p>
                        <a:p>
                          <a:pPr algn="ctr" latinLnBrk="1"/>
                          <a:r>
                            <a:rPr lang="en-US" altLang="ko-KR" sz="15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3000 Nm/s</a:t>
                          </a:r>
                        </a:p>
                        <a:p>
                          <a:pPr algn="ctr" latinLnBrk="1"/>
                          <a:r>
                            <a:rPr lang="en-US" altLang="ko-KR" sz="15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250000 N/m</a:t>
                          </a:r>
                          <a:endParaRPr lang="ko-KR" altLang="en-US" sz="15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214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3" name="TextBox 102"/>
          <p:cNvSpPr txBox="1"/>
          <p:nvPr/>
        </p:nvSpPr>
        <p:spPr>
          <a:xfrm>
            <a:off x="12441502" y="12869274"/>
            <a:ext cx="183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&lt; 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논문 결과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&gt;</a:t>
            </a:r>
            <a:endParaRPr lang="ko-KR" altLang="en-US" sz="2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6588974" y="12869274"/>
            <a:ext cx="2608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&lt; 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시뮬레이션 결과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&gt;</a:t>
            </a:r>
            <a:endParaRPr lang="ko-KR" altLang="en-US" sz="2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1" name="표 7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6288154"/>
                  </p:ext>
                </p:extLst>
              </p:nvPr>
            </p:nvGraphicFramePr>
            <p:xfrm>
              <a:off x="1598295" y="15711003"/>
              <a:ext cx="4249218" cy="2060766"/>
            </p:xfrm>
            <a:graphic>
              <a:graphicData uri="http://schemas.openxmlformats.org/drawingml/2006/table">
                <a:tbl>
                  <a:tblPr firstRow="1">
                    <a:tableStyleId>{91EBBBCC-DAD2-459C-BE2E-F6DE35CF9A28}</a:tableStyleId>
                  </a:tblPr>
                  <a:tblGrid>
                    <a:gridCol w="1145572">
                      <a:extLst>
                        <a:ext uri="{9D8B030D-6E8A-4147-A177-3AD203B41FA5}">
                          <a16:colId xmlns:a16="http://schemas.microsoft.com/office/drawing/2014/main" val="3566473334"/>
                        </a:ext>
                      </a:extLst>
                    </a:gridCol>
                    <a:gridCol w="3103646">
                      <a:extLst>
                        <a:ext uri="{9D8B030D-6E8A-4147-A177-3AD203B41FA5}">
                          <a16:colId xmlns:a16="http://schemas.microsoft.com/office/drawing/2014/main" val="2827739128"/>
                        </a:ext>
                      </a:extLst>
                    </a:gridCol>
                  </a:tblGrid>
                  <a:tr h="281958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설계인자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설명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3528668"/>
                      </a:ext>
                    </a:extLst>
                  </a:tr>
                  <a:tr h="1620968"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1200" b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  (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sSup>
                                <m:sSup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altLang="ko-KR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l" latinLnBrk="1"/>
                          <a:r>
                            <a:rPr lang="en-US" altLang="ko-KR" sz="1200" b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  (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sSup>
                                <m:sSup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altLang="ko-KR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l" latinLnBrk="1"/>
                          <a:r>
                            <a:rPr lang="en-US" altLang="ko-KR" sz="1200" b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  (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sSup>
                                <m:sSup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altLang="ko-KR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l" latinLnBrk="1"/>
                          <a:r>
                            <a:rPr lang="en-US" altLang="ko-KR" sz="1200" b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    (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𝑀𝑝𝑎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altLang="ko-KR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l" latinLnBrk="1"/>
                          <a:r>
                            <a:rPr lang="en-US" altLang="ko-KR" sz="1200" b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     (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p>
                                <m:sSup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ko-KR" sz="12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</a:p>
                        <a:p>
                          <a:pPr algn="l" latinLnBrk="1"/>
                          <a:r>
                            <a:rPr lang="en-US" altLang="ko-KR" sz="1200" b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   (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𝑀𝑝𝑎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altLang="ko-KR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l" latinLnBrk="1"/>
                          <a:r>
                            <a:rPr lang="en-US" altLang="ko-KR" sz="1200" b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sSup>
                                <m:sSup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altLang="ko-KR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l" latinLnBrk="1"/>
                          <a:r>
                            <a:rPr lang="en-US" altLang="ko-KR" sz="1200" b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oMath>
                          </a14:m>
                          <a:endParaRPr lang="en-US" altLang="ko-KR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  <a:p>
                          <a:pPr algn="l" latinLnBrk="1"/>
                          <a:r>
                            <a:rPr lang="en-US" altLang="ko-KR" sz="1200" b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oMath>
                          </a14:m>
                          <a:endParaRPr lang="en-US" altLang="ko-KR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Area of the strut</a:t>
                          </a:r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piston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Area of the strut rod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Area of check valves and/or orifices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Effective fluid bulk modulus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Fluid density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Initial gas pressure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Initial gas volume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Discharge coefficient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 err="1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Polytropic</a:t>
                          </a:r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exponent</a:t>
                          </a:r>
                          <a:endParaRPr lang="ko-KR" altLang="en-US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21467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1" name="표 7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6288154"/>
                  </p:ext>
                </p:extLst>
              </p:nvPr>
            </p:nvGraphicFramePr>
            <p:xfrm>
              <a:off x="1598295" y="15711003"/>
              <a:ext cx="4249218" cy="2060766"/>
            </p:xfrm>
            <a:graphic>
              <a:graphicData uri="http://schemas.openxmlformats.org/drawingml/2006/table">
                <a:tbl>
                  <a:tblPr firstRow="1">
                    <a:tableStyleId>{91EBBBCC-DAD2-459C-BE2E-F6DE35CF9A28}</a:tableStyleId>
                  </a:tblPr>
                  <a:tblGrid>
                    <a:gridCol w="1145572">
                      <a:extLst>
                        <a:ext uri="{9D8B030D-6E8A-4147-A177-3AD203B41FA5}">
                          <a16:colId xmlns:a16="http://schemas.microsoft.com/office/drawing/2014/main" val="3566473334"/>
                        </a:ext>
                      </a:extLst>
                    </a:gridCol>
                    <a:gridCol w="3103646">
                      <a:extLst>
                        <a:ext uri="{9D8B030D-6E8A-4147-A177-3AD203B41FA5}">
                          <a16:colId xmlns:a16="http://schemas.microsoft.com/office/drawing/2014/main" val="282773912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설계인자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1" dirty="0">
                              <a:solidFill>
                                <a:sysClr val="windowText" lastClr="000000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설명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3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3528668"/>
                      </a:ext>
                    </a:extLst>
                  </a:tr>
                  <a:tr h="1755966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4"/>
                          <a:stretch>
                            <a:fillRect l="-532" t="-17647" r="-272340" b="-20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Area of the strut</a:t>
                          </a:r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piston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Area of the strut rod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Area of check valves and/or orifices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Effective fluid bulk modulus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Fluid density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Initial gas pressure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Initial gas volume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Discharge coefficient</a:t>
                          </a:r>
                        </a:p>
                        <a:p>
                          <a:pPr algn="ctr" latinLnBrk="1"/>
                          <a:r>
                            <a:rPr lang="en-US" altLang="ko-KR" sz="1200" b="0" baseline="0" dirty="0" err="1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Polytropic</a:t>
                          </a:r>
                          <a:r>
                            <a:rPr lang="en-US" altLang="ko-KR" sz="1200" b="0" baseline="0" dirty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exponent</a:t>
                          </a:r>
                          <a:endParaRPr lang="ko-KR" altLang="en-US" sz="1200" b="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214670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590532"/>
              </p:ext>
            </p:extLst>
          </p:nvPr>
        </p:nvGraphicFramePr>
        <p:xfrm>
          <a:off x="6441378" y="16014557"/>
          <a:ext cx="4249219" cy="1681659"/>
        </p:xfrm>
        <a:graphic>
          <a:graphicData uri="http://schemas.openxmlformats.org/drawingml/2006/table">
            <a:tbl>
              <a:tblPr firstRow="1">
                <a:tableStyleId>{91EBBBCC-DAD2-459C-BE2E-F6DE35CF9A28}</a:tableStyleId>
              </a:tblPr>
              <a:tblGrid>
                <a:gridCol w="1931731">
                  <a:extLst>
                    <a:ext uri="{9D8B030D-6E8A-4147-A177-3AD203B41FA5}">
                      <a16:colId xmlns:a16="http://schemas.microsoft.com/office/drawing/2014/main" val="3566473334"/>
                    </a:ext>
                  </a:extLst>
                </a:gridCol>
                <a:gridCol w="1158744">
                  <a:extLst>
                    <a:ext uri="{9D8B030D-6E8A-4147-A177-3AD203B41FA5}">
                      <a16:colId xmlns:a16="http://schemas.microsoft.com/office/drawing/2014/main" val="2827739128"/>
                    </a:ext>
                  </a:extLst>
                </a:gridCol>
                <a:gridCol w="1158744">
                  <a:extLst>
                    <a:ext uri="{9D8B030D-6E8A-4147-A177-3AD203B41FA5}">
                      <a16:colId xmlns:a16="http://schemas.microsoft.com/office/drawing/2014/main" val="756044426"/>
                    </a:ext>
                  </a:extLst>
                </a:gridCol>
              </a:tblGrid>
              <a:tr h="29361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피스톤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528668"/>
                  </a:ext>
                </a:extLst>
              </a:tr>
              <a:tr h="606131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Check Valve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Open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Close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146704"/>
                  </a:ext>
                </a:extLst>
              </a:tr>
              <a:tr h="70976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Bleed Orifices 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Open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Open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266140"/>
                  </a:ext>
                </a:extLst>
              </a:tr>
            </a:tbl>
          </a:graphicData>
        </a:graphic>
      </p:graphicFrame>
      <p:sp>
        <p:nvSpPr>
          <p:cNvPr id="77" name="TextBox 76"/>
          <p:cNvSpPr txBox="1"/>
          <p:nvPr/>
        </p:nvSpPr>
        <p:spPr>
          <a:xfrm>
            <a:off x="4692866" y="29141901"/>
            <a:ext cx="3215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&lt;Simulink model&gt;</a:t>
            </a:r>
            <a:endParaRPr lang="ko-KR" altLang="en-US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612099" y="15707691"/>
            <a:ext cx="2333625" cy="235015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직사각형 4"/>
              <p:cNvSpPr/>
              <p:nvPr/>
            </p:nvSpPr>
            <p:spPr>
              <a:xfrm>
                <a:off x="15705307" y="18260929"/>
                <a:ext cx="475335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altLang="ko-KR" sz="1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  <m:t>𝑢𝑠</m:t>
                              </m:r>
                            </m:sub>
                          </m:sSub>
                        </m:e>
                      </m:d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ko-KR" sz="1600" b="0" dirty="0">
                  <a:latin typeface="맑은 고딕" panose="020B0503020000020004" pitchFamily="50" charset="-127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altLang="ko-KR" sz="1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𝑢𝑠</m:t>
                              </m:r>
                            </m:sub>
                          </m:sSub>
                        </m:e>
                      </m:d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𝑢𝑠</m:t>
                              </m:r>
                            </m:sub>
                          </m:sSub>
                        </m:e>
                      </m:d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𝑢𝑠</m:t>
                          </m:r>
                        </m:sub>
                      </m:sSub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mc:Choice>
        <mc:Fallback>
          <p:sp>
            <p:nvSpPr>
              <p:cNvPr id="5" name="직사각형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5307" y="18260929"/>
                <a:ext cx="4753353" cy="584775"/>
              </a:xfrm>
              <a:prstGeom prst="rect">
                <a:avLst/>
              </a:prstGeom>
              <a:blipFill>
                <a:blip r:embed="rId16"/>
                <a:stretch>
                  <a:fillRect b="-842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직선 화살표 연결선 77"/>
          <p:cNvCxnSpPr/>
          <p:nvPr/>
        </p:nvCxnSpPr>
        <p:spPr>
          <a:xfrm flipH="1">
            <a:off x="16965123" y="17810438"/>
            <a:ext cx="1085857" cy="448556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1415070" y="26489422"/>
            <a:ext cx="84271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⇒ 설계인자 값인 </a:t>
            </a:r>
            <a:r>
              <a:rPr lang="en-US" altLang="ko-KR" sz="28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en-US" altLang="ko-KR" sz="2800" b="1" baseline="-25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r</a:t>
            </a:r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과 </a:t>
            </a:r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</a:t>
            </a:r>
            <a:r>
              <a:rPr lang="en-US" altLang="ko-KR" sz="2800" b="1" baseline="-25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 변화에 따라 차체 </a:t>
            </a:r>
            <a:endParaRPr lang="en-US" altLang="ko-KR" sz="2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최대변위 값 </a:t>
            </a:r>
            <a:r>
              <a:rPr lang="ko-KR" altLang="en-US" sz="28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변동량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확인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492330" y="12229617"/>
            <a:ext cx="2907758" cy="2767060"/>
          </a:xfrm>
          <a:prstGeom prst="rect">
            <a:avLst/>
          </a:prstGeom>
        </p:spPr>
      </p:pic>
      <p:sp>
        <p:nvSpPr>
          <p:cNvPr id="73" name="TextBox 6"/>
          <p:cNvSpPr txBox="1">
            <a:spLocks noChangeArrowheads="1"/>
          </p:cNvSpPr>
          <p:nvPr/>
        </p:nvSpPr>
        <p:spPr bwMode="auto">
          <a:xfrm>
            <a:off x="14738853" y="2016623"/>
            <a:ext cx="23074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0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9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7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한양대학교</a:t>
            </a:r>
            <a:r>
              <a:rPr lang="en-US" altLang="ko-KR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학년</a:t>
            </a:r>
            <a:endParaRPr lang="en-US" altLang="ko-KR" sz="2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지도교수</a:t>
            </a:r>
          </a:p>
        </p:txBody>
      </p:sp>
      <p:sp>
        <p:nvSpPr>
          <p:cNvPr id="74" name="타원 73"/>
          <p:cNvSpPr/>
          <p:nvPr/>
        </p:nvSpPr>
        <p:spPr>
          <a:xfrm>
            <a:off x="5665949" y="13362390"/>
            <a:ext cx="450050" cy="316630"/>
          </a:xfrm>
          <a:prstGeom prst="ellipse">
            <a:avLst/>
          </a:prstGeom>
          <a:solidFill>
            <a:schemeClr val="accent6">
              <a:lumMod val="40000"/>
              <a:lumOff val="60000"/>
              <a:alpha val="38000"/>
            </a:schemeClr>
          </a:solidFill>
          <a:ln w="2857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3" name="직선 화살표 연결선 82"/>
          <p:cNvCxnSpPr/>
          <p:nvPr/>
        </p:nvCxnSpPr>
        <p:spPr>
          <a:xfrm flipV="1">
            <a:off x="5868973" y="12213079"/>
            <a:ext cx="605148" cy="12209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타원 83"/>
          <p:cNvSpPr/>
          <p:nvPr/>
        </p:nvSpPr>
        <p:spPr>
          <a:xfrm>
            <a:off x="7475587" y="13857474"/>
            <a:ext cx="374599" cy="307082"/>
          </a:xfrm>
          <a:prstGeom prst="ellipse">
            <a:avLst/>
          </a:prstGeom>
          <a:solidFill>
            <a:schemeClr val="accent6">
              <a:lumMod val="40000"/>
              <a:lumOff val="60000"/>
              <a:alpha val="38000"/>
            </a:schemeClr>
          </a:solidFill>
          <a:ln w="2857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5" name="직선 화살표 연결선 84"/>
          <p:cNvCxnSpPr/>
          <p:nvPr/>
        </p:nvCxnSpPr>
        <p:spPr>
          <a:xfrm flipH="1" flipV="1">
            <a:off x="7426419" y="13151729"/>
            <a:ext cx="138204" cy="769635"/>
          </a:xfrm>
          <a:prstGeom prst="straightConnector1">
            <a:avLst/>
          </a:prstGeom>
          <a:ln w="38100">
            <a:solidFill>
              <a:srgbClr val="F68E3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5551108" y="15214469"/>
            <a:ext cx="2455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Quarter Car 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모델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27135" y="25142780"/>
            <a:ext cx="842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*reference : Yin et </a:t>
            </a:r>
            <a:r>
              <a:rPr lang="en-US" altLang="ko-KR" sz="1400" dirty="0" err="1"/>
              <a:t>al.,“Effects</a:t>
            </a:r>
            <a:r>
              <a:rPr lang="en-US" altLang="ko-KR" sz="1400" dirty="0"/>
              <a:t> of Entrapped Gas within the Fluid on the Stiffness and Damping </a:t>
            </a:r>
          </a:p>
          <a:p>
            <a:r>
              <a:rPr lang="en-US" altLang="ko-KR" sz="1400" dirty="0"/>
              <a:t>                                   Characteristics of a Hydro-Pneumatic Suspension Strut”, 2017, SAE.</a:t>
            </a:r>
            <a:endParaRPr lang="ko-KR" altLang="en-US" sz="1400" dirty="0"/>
          </a:p>
        </p:txBody>
      </p:sp>
      <p:sp>
        <p:nvSpPr>
          <p:cNvPr id="51" name="직사각형 50"/>
          <p:cNvSpPr/>
          <p:nvPr/>
        </p:nvSpPr>
        <p:spPr>
          <a:xfrm>
            <a:off x="2923887" y="19304989"/>
            <a:ext cx="3751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/>
              <a:t>①</a:t>
            </a:r>
            <a:endParaRPr lang="ko-KR" altLang="en-US" sz="1600" dirty="0"/>
          </a:p>
        </p:txBody>
      </p:sp>
      <p:cxnSp>
        <p:nvCxnSpPr>
          <p:cNvPr id="55" name="직선 연결선 54"/>
          <p:cNvCxnSpPr/>
          <p:nvPr/>
        </p:nvCxnSpPr>
        <p:spPr>
          <a:xfrm>
            <a:off x="2991214" y="19349994"/>
            <a:ext cx="24770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직사각형 107"/>
          <p:cNvSpPr/>
          <p:nvPr/>
        </p:nvSpPr>
        <p:spPr>
          <a:xfrm>
            <a:off x="4016707" y="19288760"/>
            <a:ext cx="3751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/>
              <a:t>②</a:t>
            </a:r>
            <a:endParaRPr lang="ko-KR" altLang="en-US" sz="1600" dirty="0"/>
          </a:p>
        </p:txBody>
      </p:sp>
      <p:cxnSp>
        <p:nvCxnSpPr>
          <p:cNvPr id="109" name="직선 연결선 108"/>
          <p:cNvCxnSpPr/>
          <p:nvPr/>
        </p:nvCxnSpPr>
        <p:spPr>
          <a:xfrm>
            <a:off x="4078501" y="19333765"/>
            <a:ext cx="24770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직사각형 109"/>
          <p:cNvSpPr/>
          <p:nvPr/>
        </p:nvSpPr>
        <p:spPr>
          <a:xfrm>
            <a:off x="4576372" y="22353916"/>
            <a:ext cx="3751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/>
              <a:t>③</a:t>
            </a:r>
            <a:endParaRPr lang="ko-KR" altLang="en-US" sz="1600" dirty="0"/>
          </a:p>
        </p:txBody>
      </p:sp>
      <p:cxnSp>
        <p:nvCxnSpPr>
          <p:cNvPr id="111" name="직선 연결선 110"/>
          <p:cNvCxnSpPr/>
          <p:nvPr/>
        </p:nvCxnSpPr>
        <p:spPr>
          <a:xfrm>
            <a:off x="4653301" y="22398921"/>
            <a:ext cx="24770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6" name="그림 409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873032" y="6605738"/>
            <a:ext cx="2302105" cy="1399611"/>
          </a:xfrm>
          <a:prstGeom prst="rect">
            <a:avLst/>
          </a:prstGeom>
        </p:spPr>
      </p:pic>
      <p:pic>
        <p:nvPicPr>
          <p:cNvPr id="4103" name="그림 410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415070" y="22630191"/>
            <a:ext cx="4011788" cy="3155940"/>
          </a:xfrm>
          <a:prstGeom prst="rect">
            <a:avLst/>
          </a:prstGeom>
        </p:spPr>
      </p:pic>
      <p:pic>
        <p:nvPicPr>
          <p:cNvPr id="4106" name="그림 4105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6468025" y="20102919"/>
            <a:ext cx="3284391" cy="2568725"/>
          </a:xfrm>
          <a:prstGeom prst="rect">
            <a:avLst/>
          </a:prstGeom>
        </p:spPr>
      </p:pic>
      <p:pic>
        <p:nvPicPr>
          <p:cNvPr id="4107" name="그림 4106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6456974" y="23236681"/>
            <a:ext cx="3306840" cy="2597771"/>
          </a:xfrm>
          <a:prstGeom prst="rect">
            <a:avLst/>
          </a:prstGeom>
        </p:spPr>
      </p:pic>
      <p:cxnSp>
        <p:nvCxnSpPr>
          <p:cNvPr id="123" name="직선 연결선 122"/>
          <p:cNvCxnSpPr/>
          <p:nvPr/>
        </p:nvCxnSpPr>
        <p:spPr>
          <a:xfrm>
            <a:off x="12877472" y="20811765"/>
            <a:ext cx="24770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직선 화살표 연결선 128"/>
          <p:cNvCxnSpPr/>
          <p:nvPr/>
        </p:nvCxnSpPr>
        <p:spPr>
          <a:xfrm flipH="1">
            <a:off x="14405362" y="20040880"/>
            <a:ext cx="162403" cy="2750103"/>
          </a:xfrm>
          <a:prstGeom prst="straightConnector1">
            <a:avLst/>
          </a:prstGeom>
          <a:ln w="38100">
            <a:solidFill>
              <a:srgbClr val="F68E3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696762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3121</TotalTime>
  <Words>893</Words>
  <Application>Microsoft Office PowerPoint</Application>
  <PresentationFormat>사용자 지정</PresentationFormat>
  <Paragraphs>139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HY견고딕</vt:lpstr>
      <vt:lpstr>HY헤드라인M</vt:lpstr>
      <vt:lpstr>굴림</vt:lpstr>
      <vt:lpstr>맑은 고딕</vt:lpstr>
      <vt:lpstr>Arial</vt:lpstr>
      <vt:lpstr>Cambria Math</vt:lpstr>
      <vt:lpstr>Wingdings</vt:lpstr>
      <vt:lpstr>기본 디자인</vt:lpstr>
      <vt:lpstr>PowerPoint 프레젠테이션</vt:lpstr>
    </vt:vector>
  </TitlesOfParts>
  <Company>caplab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thlee</dc:creator>
  <cp:lastModifiedBy>안성주</cp:lastModifiedBy>
  <cp:revision>382</cp:revision>
  <cp:lastPrinted>2012-10-05T08:08:37Z</cp:lastPrinted>
  <dcterms:created xsi:type="dcterms:W3CDTF">2003-05-26T13:13:24Z</dcterms:created>
  <dcterms:modified xsi:type="dcterms:W3CDTF">2017-06-14T13:30:42Z</dcterms:modified>
</cp:coreProperties>
</file>