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21599525" cy="32399288"/>
  <p:notesSz cx="6797675" cy="9928225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HY헤드라인M" panose="02030600000101010101" pitchFamily="18" charset="-127"/>
        <a:ea typeface="HY헤드라인M" panose="02030600000101010101" pitchFamily="18" charset="-127"/>
        <a:cs typeface="+mn-cs"/>
      </a:defRPr>
    </a:lvl1pPr>
    <a:lvl2pPr marL="457109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HY헤드라인M" panose="02030600000101010101" pitchFamily="18" charset="-127"/>
        <a:ea typeface="HY헤드라인M" panose="02030600000101010101" pitchFamily="18" charset="-127"/>
        <a:cs typeface="+mn-cs"/>
      </a:defRPr>
    </a:lvl2pPr>
    <a:lvl3pPr marL="914217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HY헤드라인M" panose="02030600000101010101" pitchFamily="18" charset="-127"/>
        <a:ea typeface="HY헤드라인M" panose="02030600000101010101" pitchFamily="18" charset="-127"/>
        <a:cs typeface="+mn-cs"/>
      </a:defRPr>
    </a:lvl3pPr>
    <a:lvl4pPr marL="1371326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HY헤드라인M" panose="02030600000101010101" pitchFamily="18" charset="-127"/>
        <a:ea typeface="HY헤드라인M" panose="02030600000101010101" pitchFamily="18" charset="-127"/>
        <a:cs typeface="+mn-cs"/>
      </a:defRPr>
    </a:lvl4pPr>
    <a:lvl5pPr marL="1828434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HY헤드라인M" panose="02030600000101010101" pitchFamily="18" charset="-127"/>
        <a:ea typeface="HY헤드라인M" panose="02030600000101010101" pitchFamily="18" charset="-127"/>
        <a:cs typeface="+mn-cs"/>
      </a:defRPr>
    </a:lvl5pPr>
    <a:lvl6pPr marL="2285543" algn="l" defTabSz="914217" rtl="0" eaLnBrk="1" latinLnBrk="1" hangingPunct="1">
      <a:defRPr kumimoji="1" sz="2400" kern="1200">
        <a:solidFill>
          <a:schemeClr val="tx1"/>
        </a:solidFill>
        <a:latin typeface="HY헤드라인M" panose="02030600000101010101" pitchFamily="18" charset="-127"/>
        <a:ea typeface="HY헤드라인M" panose="02030600000101010101" pitchFamily="18" charset="-127"/>
        <a:cs typeface="+mn-cs"/>
      </a:defRPr>
    </a:lvl6pPr>
    <a:lvl7pPr marL="2742651" algn="l" defTabSz="914217" rtl="0" eaLnBrk="1" latinLnBrk="1" hangingPunct="1">
      <a:defRPr kumimoji="1" sz="2400" kern="1200">
        <a:solidFill>
          <a:schemeClr val="tx1"/>
        </a:solidFill>
        <a:latin typeface="HY헤드라인M" panose="02030600000101010101" pitchFamily="18" charset="-127"/>
        <a:ea typeface="HY헤드라인M" panose="02030600000101010101" pitchFamily="18" charset="-127"/>
        <a:cs typeface="+mn-cs"/>
      </a:defRPr>
    </a:lvl7pPr>
    <a:lvl8pPr marL="3199760" algn="l" defTabSz="914217" rtl="0" eaLnBrk="1" latinLnBrk="1" hangingPunct="1">
      <a:defRPr kumimoji="1" sz="2400" kern="1200">
        <a:solidFill>
          <a:schemeClr val="tx1"/>
        </a:solidFill>
        <a:latin typeface="HY헤드라인M" panose="02030600000101010101" pitchFamily="18" charset="-127"/>
        <a:ea typeface="HY헤드라인M" panose="02030600000101010101" pitchFamily="18" charset="-127"/>
        <a:cs typeface="+mn-cs"/>
      </a:defRPr>
    </a:lvl8pPr>
    <a:lvl9pPr marL="3656868" algn="l" defTabSz="914217" rtl="0" eaLnBrk="1" latinLnBrk="1" hangingPunct="1">
      <a:defRPr kumimoji="1" sz="2400" kern="1200">
        <a:solidFill>
          <a:schemeClr val="tx1"/>
        </a:solidFill>
        <a:latin typeface="HY헤드라인M" panose="02030600000101010101" pitchFamily="18" charset="-127"/>
        <a:ea typeface="HY헤드라인M" panose="02030600000101010101" pitchFamily="18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05" userDrawn="1">
          <p15:clr>
            <a:srgbClr val="A4A3A4"/>
          </p15:clr>
        </p15:guide>
        <p15:guide id="2" pos="68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78451E"/>
    <a:srgbClr val="99FF99"/>
    <a:srgbClr val="FFFFCC"/>
    <a:srgbClr val="86C6FA"/>
    <a:srgbClr val="66FF99"/>
    <a:srgbClr val="333333"/>
    <a:srgbClr val="D7D7F5"/>
    <a:srgbClr val="FFFFF3"/>
    <a:srgbClr val="FFFF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보통 스타일 3 - 강조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CAF9ED-07DC-4A11-8D7F-57B35C25682E}" styleName="보통 스타일 1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보통 스타일 1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660B408-B3CF-4A94-85FC-2B1E0A45F4A2}" styleName="어두운 스타일 2 - 강조 1/강조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어두운 스타일 2 - 강조 5/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034E78-7F5D-4C2E-B375-FC64B27BC917}" styleName="어두운 스타일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보통 스타일 4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보통 스타일 4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98985" autoAdjust="0"/>
  </p:normalViewPr>
  <p:slideViewPr>
    <p:cSldViewPr>
      <p:cViewPr>
        <p:scale>
          <a:sx n="68" d="100"/>
          <a:sy n="68" d="100"/>
        </p:scale>
        <p:origin x="-1411" y="-4382"/>
      </p:cViewPr>
      <p:guideLst>
        <p:guide orient="horz" pos="10205"/>
        <p:guide pos="6803"/>
      </p:guideLst>
    </p:cSldViewPr>
  </p:slideViewPr>
  <p:outlineViewPr>
    <p:cViewPr>
      <p:scale>
        <a:sx n="20" d="100"/>
        <a:sy n="2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9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65263990879353"/>
          <c:y val="0.10860268726538824"/>
          <c:w val="0.81972848354420913"/>
          <c:h val="0.7203356760610184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실험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-25</c:v>
                </c:pt>
                <c:pt idx="1">
                  <c:v>-16</c:v>
                </c:pt>
                <c:pt idx="2">
                  <c:v>-10</c:v>
                </c:pt>
                <c:pt idx="3">
                  <c:v>10</c:v>
                </c:pt>
                <c:pt idx="4">
                  <c:v>16</c:v>
                </c:pt>
                <c:pt idx="5">
                  <c:v>25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0.69499999999999995</c:v>
                </c:pt>
                <c:pt idx="1">
                  <c:v>1.07</c:v>
                </c:pt>
                <c:pt idx="2">
                  <c:v>1.7350000000000001</c:v>
                </c:pt>
                <c:pt idx="3">
                  <c:v>1.5649999999999999</c:v>
                </c:pt>
                <c:pt idx="4">
                  <c:v>1.05</c:v>
                </c:pt>
                <c:pt idx="5">
                  <c:v>0.82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CDB-457E-8C67-110DF7AF7C5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시뮬레이션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-25</c:v>
                </c:pt>
                <c:pt idx="1">
                  <c:v>-16</c:v>
                </c:pt>
                <c:pt idx="2">
                  <c:v>-10</c:v>
                </c:pt>
                <c:pt idx="3">
                  <c:v>10</c:v>
                </c:pt>
                <c:pt idx="4">
                  <c:v>16</c:v>
                </c:pt>
                <c:pt idx="5">
                  <c:v>25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0.72550000000000003</c:v>
                </c:pt>
                <c:pt idx="1">
                  <c:v>1.1225000000000001</c:v>
                </c:pt>
                <c:pt idx="2">
                  <c:v>1.7885</c:v>
                </c:pt>
                <c:pt idx="3">
                  <c:v>1.6245000000000001</c:v>
                </c:pt>
                <c:pt idx="4">
                  <c:v>1.089</c:v>
                </c:pt>
                <c:pt idx="5">
                  <c:v>0.77700000000000002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CDB-457E-8C67-110DF7AF7C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2494152"/>
        <c:axId val="452493496"/>
      </c:lineChart>
      <c:catAx>
        <c:axId val="4524941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ko-KR" b="0" dirty="0" err="1"/>
                  <a:t>Yaw_ang</a:t>
                </a:r>
                <a:r>
                  <a:rPr lang="en-US" altLang="ko-KR" b="0" dirty="0"/>
                  <a:t>(degree)</a:t>
                </a:r>
                <a:endParaRPr lang="ko-KR" b="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ko-K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452493496"/>
        <c:crosses val="autoZero"/>
        <c:auto val="1"/>
        <c:lblAlgn val="ctr"/>
        <c:lblOffset val="100"/>
        <c:noMultiLvlLbl val="0"/>
      </c:catAx>
      <c:valAx>
        <c:axId val="452493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ko-KR" b="0" dirty="0"/>
                  <a:t>회전반경</a:t>
                </a:r>
                <a:r>
                  <a:rPr lang="en-US" altLang="ko-KR" b="0" dirty="0"/>
                  <a:t>(m)</a:t>
                </a:r>
                <a:endParaRPr lang="ko-KR" b="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ko-K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452494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72412957190535"/>
          <c:y val="0.56942212053869823"/>
          <c:w val="0.45513531558400322"/>
          <c:h val="0.159198984215998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195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196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latinLnBrk="1" hangingPunct="1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197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/>
            </a:lvl1pPr>
          </a:lstStyle>
          <a:p>
            <a:pPr>
              <a:defRPr/>
            </a:pPr>
            <a:fld id="{28081CFC-99E7-4801-8C72-B0DB8BBA79E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785548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64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59000" y="776288"/>
            <a:ext cx="248285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32338"/>
            <a:ext cx="4986337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66263"/>
            <a:ext cx="29464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latinLnBrk="1" hangingPunct="1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66263"/>
            <a:ext cx="29464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/>
            </a:lvl1pPr>
          </a:lstStyle>
          <a:p>
            <a:pPr>
              <a:defRPr/>
            </a:pPr>
            <a:fld id="{F643A232-7DAB-43EC-8CB6-CFE9B9A87A1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397407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109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217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326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434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5543" algn="l" defTabSz="914217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51" algn="l" defTabSz="914217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0" algn="l" defTabSz="914217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68" algn="l" defTabSz="914217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620600" y="10064859"/>
            <a:ext cx="18358326" cy="6944291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239612" y="18359915"/>
            <a:ext cx="15120302" cy="827918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154" indent="0" algn="ctr">
              <a:buNone/>
              <a:defRPr/>
            </a:lvl2pPr>
            <a:lvl3pPr marL="914309" indent="0" algn="ctr">
              <a:buNone/>
              <a:defRPr/>
            </a:lvl3pPr>
            <a:lvl4pPr marL="1371463" indent="0" algn="ctr">
              <a:buNone/>
              <a:defRPr/>
            </a:lvl4pPr>
            <a:lvl5pPr marL="1828617" indent="0" algn="ctr">
              <a:buNone/>
              <a:defRPr/>
            </a:lvl5pPr>
            <a:lvl6pPr marL="2285771" indent="0" algn="ctr">
              <a:buNone/>
              <a:defRPr/>
            </a:lvl6pPr>
            <a:lvl7pPr marL="2742926" indent="0" algn="ctr">
              <a:buNone/>
              <a:defRPr/>
            </a:lvl7pPr>
            <a:lvl8pPr marL="3200080" indent="0" algn="ctr">
              <a:buNone/>
              <a:defRPr/>
            </a:lvl8pPr>
            <a:lvl9pPr marL="3657234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619012" y="29518399"/>
            <a:ext cx="4499902" cy="215868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380790" y="29518399"/>
            <a:ext cx="6837945" cy="215868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5480612" y="29518399"/>
            <a:ext cx="4499901" cy="215868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273F1-8D36-4D1D-B637-0F229F2CC46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18407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619012" y="9361699"/>
            <a:ext cx="18361501" cy="1943925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619012" y="29518399"/>
            <a:ext cx="4499902" cy="215868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380790" y="29518399"/>
            <a:ext cx="6837945" cy="215868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5480612" y="29518399"/>
            <a:ext cx="4499901" cy="215868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7BC2C-C5AB-456D-B29B-0A8F70B8819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05433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15390138" y="2880890"/>
            <a:ext cx="4590375" cy="2592006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619012" y="2880890"/>
            <a:ext cx="13618748" cy="2592006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619012" y="29518399"/>
            <a:ext cx="4499902" cy="215868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380790" y="29518399"/>
            <a:ext cx="6837945" cy="215868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5480612" y="29518399"/>
            <a:ext cx="4499901" cy="215868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AD1DA-01EE-4825-93E4-6A4051498A3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57868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619012" y="9361699"/>
            <a:ext cx="18361501" cy="1943925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619012" y="29518399"/>
            <a:ext cx="4499902" cy="215868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380790" y="29518399"/>
            <a:ext cx="6837945" cy="215868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5480612" y="29518399"/>
            <a:ext cx="4499901" cy="215868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19E3E-C607-4464-86AE-68F22DB3CB3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13970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06312" y="20820178"/>
            <a:ext cx="18359913" cy="643477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706312" y="13731445"/>
            <a:ext cx="18359913" cy="708873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154" indent="0">
              <a:buNone/>
              <a:defRPr sz="1800"/>
            </a:lvl2pPr>
            <a:lvl3pPr marL="914309" indent="0">
              <a:buNone/>
              <a:defRPr sz="1600"/>
            </a:lvl3pPr>
            <a:lvl4pPr marL="1371463" indent="0">
              <a:buNone/>
              <a:defRPr sz="1400"/>
            </a:lvl4pPr>
            <a:lvl5pPr marL="1828617" indent="0">
              <a:buNone/>
              <a:defRPr sz="1400"/>
            </a:lvl5pPr>
            <a:lvl6pPr marL="2285771" indent="0">
              <a:buNone/>
              <a:defRPr sz="1400"/>
            </a:lvl6pPr>
            <a:lvl7pPr marL="2742926" indent="0">
              <a:buNone/>
              <a:defRPr sz="1400"/>
            </a:lvl7pPr>
            <a:lvl8pPr marL="3200080" indent="0">
              <a:buNone/>
              <a:defRPr sz="1400"/>
            </a:lvl8pPr>
            <a:lvl9pPr marL="3657234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619012" y="29518399"/>
            <a:ext cx="4499902" cy="215868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380790" y="29518399"/>
            <a:ext cx="6837945" cy="215868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5480612" y="29518399"/>
            <a:ext cx="4499901" cy="215868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92599-2CF7-47DD-904C-20ABD48BAB2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03756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619012" y="9361699"/>
            <a:ext cx="9104562" cy="194392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10875951" y="9361699"/>
            <a:ext cx="9104562" cy="194392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619012" y="29518399"/>
            <a:ext cx="4499902" cy="215868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380790" y="29518399"/>
            <a:ext cx="6837945" cy="215868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5480612" y="29518399"/>
            <a:ext cx="4499901" cy="215868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0AAC0-84FB-4AF1-AEA6-51C84C84427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80062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79342" y="1296798"/>
            <a:ext cx="19440842" cy="5399881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079341" y="7252222"/>
            <a:ext cx="9544235" cy="302215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1079341" y="10274379"/>
            <a:ext cx="9544235" cy="1866784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10972775" y="7252222"/>
            <a:ext cx="9547409" cy="302215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10972775" y="10274379"/>
            <a:ext cx="9547409" cy="1866784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619012" y="29518399"/>
            <a:ext cx="4499902" cy="215868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380790" y="29518399"/>
            <a:ext cx="6837945" cy="215868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5480612" y="29518399"/>
            <a:ext cx="4499901" cy="215868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8D218-2427-42BB-AE5D-957AFB570C8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97170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619012" y="29518399"/>
            <a:ext cx="4499902" cy="215868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380790" y="29518399"/>
            <a:ext cx="6837945" cy="215868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5480612" y="29518399"/>
            <a:ext cx="4499901" cy="215868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7DD34-FCA5-4391-8BDD-543ED3A56FC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45680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2706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79342" y="1290449"/>
            <a:ext cx="7106193" cy="54887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444259" y="1290449"/>
            <a:ext cx="12075925" cy="2765177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079342" y="6779216"/>
            <a:ext cx="7106193" cy="221630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1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619012" y="29518399"/>
            <a:ext cx="4499902" cy="215868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380790" y="29518399"/>
            <a:ext cx="6837945" cy="215868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5480612" y="29518399"/>
            <a:ext cx="4499901" cy="215868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D6E51-004F-463D-B808-52C18D52131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81575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33241" y="22678867"/>
            <a:ext cx="12960032" cy="267771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4233241" y="2895175"/>
            <a:ext cx="12960032" cy="194392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233241" y="25356586"/>
            <a:ext cx="12960032" cy="38030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1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619012" y="29518399"/>
            <a:ext cx="4499902" cy="215868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380790" y="29518399"/>
            <a:ext cx="6837945" cy="215868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5480612" y="29518399"/>
            <a:ext cx="4499901" cy="215868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E2370-E46A-4281-80E2-EBD79C4EF11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82992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21599525" cy="32399288"/>
          </a:xfrm>
          <a:prstGeom prst="rect">
            <a:avLst/>
          </a:prstGeom>
          <a:solidFill>
            <a:srgbClr val="D7D7F5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모서리가 둥근 직사각형 7"/>
          <p:cNvSpPr/>
          <p:nvPr userDrawn="1"/>
        </p:nvSpPr>
        <p:spPr>
          <a:xfrm>
            <a:off x="1258703" y="3403063"/>
            <a:ext cx="19172130" cy="26613115"/>
          </a:xfrm>
          <a:prstGeom prst="roundRect">
            <a:avLst>
              <a:gd name="adj" fmla="val 1774"/>
            </a:avLst>
          </a:prstGeom>
          <a:solidFill>
            <a:srgbClr val="FFFFF3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58703" y="807934"/>
            <a:ext cx="18361501" cy="116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98216" tIns="149108" rIns="298216" bIns="149108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ko-KR" altLang="en-US" sz="5999" dirty="0">
                <a:latin typeface="HY견고딕" panose="02030600000101010101" pitchFamily="18" charset="-127"/>
                <a:ea typeface="HY견고딕" panose="02030600000101010101" pitchFamily="18" charset="-127"/>
              </a:rPr>
              <a:t>논 문 제 목</a:t>
            </a:r>
          </a:p>
        </p:txBody>
      </p:sp>
      <p:sp>
        <p:nvSpPr>
          <p:cNvPr id="9" name="TextBox 22"/>
          <p:cNvSpPr txBox="1">
            <a:spLocks noChangeArrowheads="1"/>
          </p:cNvSpPr>
          <p:nvPr userDrawn="1"/>
        </p:nvSpPr>
        <p:spPr bwMode="auto">
          <a:xfrm>
            <a:off x="16470392" y="30674537"/>
            <a:ext cx="418576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10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9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7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6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6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6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6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6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6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4000" dirty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2017.1 </a:t>
            </a:r>
            <a:r>
              <a:rPr lang="ko-KR" altLang="en-US" sz="400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졸업 논문</a:t>
            </a:r>
          </a:p>
        </p:txBody>
      </p:sp>
      <p:sp>
        <p:nvSpPr>
          <p:cNvPr id="10" name="TextBox 25"/>
          <p:cNvSpPr txBox="1">
            <a:spLocks noChangeArrowheads="1"/>
          </p:cNvSpPr>
          <p:nvPr userDrawn="1"/>
        </p:nvSpPr>
        <p:spPr bwMode="auto">
          <a:xfrm>
            <a:off x="1888772" y="30631499"/>
            <a:ext cx="7023656" cy="707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10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9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7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6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6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6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6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6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6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4000" dirty="0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한양대학교 미래자동차공학과</a:t>
            </a:r>
          </a:p>
        </p:txBody>
      </p:sp>
      <p:pic>
        <p:nvPicPr>
          <p:cNvPr id="12" name="그림 11" descr="한양대학교UI로고_big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61" y="30472653"/>
            <a:ext cx="1165273" cy="111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81027" rtl="0" eaLnBrk="1" fontAlgn="base" latinLnBrk="1" hangingPunct="1">
        <a:lnSpc>
          <a:spcPct val="120000"/>
        </a:lnSpc>
        <a:spcBef>
          <a:spcPct val="0"/>
        </a:spcBef>
        <a:spcAft>
          <a:spcPct val="0"/>
        </a:spcAft>
        <a:buFontTx/>
        <a:buNone/>
        <a:defRPr kumimoji="1" sz="4000">
          <a:solidFill>
            <a:schemeClr val="tx2"/>
          </a:solidFill>
          <a:latin typeface="맑은 고딕" panose="020B0503020000020004" pitchFamily="50" charset="-127"/>
          <a:ea typeface="맑은 고딕" panose="020B0503020000020004" pitchFamily="50" charset="-127"/>
          <a:cs typeface="+mj-cs"/>
        </a:defRPr>
      </a:lvl1pPr>
      <a:lvl2pPr algn="ctr" defTabSz="2981027" rtl="0" eaLnBrk="0" fontAlgn="base" latinLnBrk="1" hangingPunct="0">
        <a:spcBef>
          <a:spcPct val="0"/>
        </a:spcBef>
        <a:spcAft>
          <a:spcPct val="0"/>
        </a:spcAft>
        <a:defRPr kumimoji="1" sz="14399">
          <a:solidFill>
            <a:schemeClr val="tx2"/>
          </a:solidFill>
          <a:latin typeface="굴림" charset="-127"/>
          <a:ea typeface="굴림" charset="-127"/>
        </a:defRPr>
      </a:lvl2pPr>
      <a:lvl3pPr algn="ctr" defTabSz="2981027" rtl="0" eaLnBrk="0" fontAlgn="base" latinLnBrk="1" hangingPunct="0">
        <a:spcBef>
          <a:spcPct val="0"/>
        </a:spcBef>
        <a:spcAft>
          <a:spcPct val="0"/>
        </a:spcAft>
        <a:defRPr kumimoji="1" sz="14399">
          <a:solidFill>
            <a:schemeClr val="tx2"/>
          </a:solidFill>
          <a:latin typeface="굴림" charset="-127"/>
          <a:ea typeface="굴림" charset="-127"/>
        </a:defRPr>
      </a:lvl3pPr>
      <a:lvl4pPr algn="ctr" defTabSz="2981027" rtl="0" eaLnBrk="0" fontAlgn="base" latinLnBrk="1" hangingPunct="0">
        <a:spcBef>
          <a:spcPct val="0"/>
        </a:spcBef>
        <a:spcAft>
          <a:spcPct val="0"/>
        </a:spcAft>
        <a:defRPr kumimoji="1" sz="14399">
          <a:solidFill>
            <a:schemeClr val="tx2"/>
          </a:solidFill>
          <a:latin typeface="굴림" charset="-127"/>
          <a:ea typeface="굴림" charset="-127"/>
        </a:defRPr>
      </a:lvl4pPr>
      <a:lvl5pPr algn="ctr" defTabSz="2981027" rtl="0" eaLnBrk="0" fontAlgn="base" latinLnBrk="1" hangingPunct="0">
        <a:spcBef>
          <a:spcPct val="0"/>
        </a:spcBef>
        <a:spcAft>
          <a:spcPct val="0"/>
        </a:spcAft>
        <a:defRPr kumimoji="1" sz="14399">
          <a:solidFill>
            <a:schemeClr val="tx2"/>
          </a:solidFill>
          <a:latin typeface="굴림" charset="-127"/>
          <a:ea typeface="굴림" charset="-127"/>
        </a:defRPr>
      </a:lvl5pPr>
      <a:lvl6pPr marL="457154" algn="ctr" defTabSz="2981027" rtl="0" fontAlgn="base" latinLnBrk="1">
        <a:spcBef>
          <a:spcPct val="0"/>
        </a:spcBef>
        <a:spcAft>
          <a:spcPct val="0"/>
        </a:spcAft>
        <a:defRPr kumimoji="1" sz="14399">
          <a:solidFill>
            <a:schemeClr val="tx2"/>
          </a:solidFill>
          <a:latin typeface="굴림" charset="-127"/>
          <a:ea typeface="굴림" charset="-127"/>
        </a:defRPr>
      </a:lvl6pPr>
      <a:lvl7pPr marL="914309" algn="ctr" defTabSz="2981027" rtl="0" fontAlgn="base" latinLnBrk="1">
        <a:spcBef>
          <a:spcPct val="0"/>
        </a:spcBef>
        <a:spcAft>
          <a:spcPct val="0"/>
        </a:spcAft>
        <a:defRPr kumimoji="1" sz="14399">
          <a:solidFill>
            <a:schemeClr val="tx2"/>
          </a:solidFill>
          <a:latin typeface="굴림" charset="-127"/>
          <a:ea typeface="굴림" charset="-127"/>
        </a:defRPr>
      </a:lvl7pPr>
      <a:lvl8pPr marL="1371463" algn="ctr" defTabSz="2981027" rtl="0" fontAlgn="base" latinLnBrk="1">
        <a:spcBef>
          <a:spcPct val="0"/>
        </a:spcBef>
        <a:spcAft>
          <a:spcPct val="0"/>
        </a:spcAft>
        <a:defRPr kumimoji="1" sz="14399">
          <a:solidFill>
            <a:schemeClr val="tx2"/>
          </a:solidFill>
          <a:latin typeface="굴림" charset="-127"/>
          <a:ea typeface="굴림" charset="-127"/>
        </a:defRPr>
      </a:lvl8pPr>
      <a:lvl9pPr marL="1828617" algn="ctr" defTabSz="2981027" rtl="0" fontAlgn="base" latinLnBrk="1">
        <a:spcBef>
          <a:spcPct val="0"/>
        </a:spcBef>
        <a:spcAft>
          <a:spcPct val="0"/>
        </a:spcAft>
        <a:defRPr kumimoji="1" sz="14399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1119076" indent="-1119076" algn="l" defTabSz="2981027" rtl="0" eaLnBrk="0" fontAlgn="base" latinLnBrk="1" hangingPunct="0">
        <a:spcBef>
          <a:spcPct val="20000"/>
        </a:spcBef>
        <a:spcAft>
          <a:spcPct val="0"/>
        </a:spcAft>
        <a:buChar char="•"/>
        <a:defRPr kumimoji="1" sz="10499">
          <a:solidFill>
            <a:schemeClr val="tx1"/>
          </a:solidFill>
          <a:latin typeface="+mn-lt"/>
          <a:ea typeface="+mn-ea"/>
          <a:cs typeface="+mn-cs"/>
        </a:defRPr>
      </a:lvl1pPr>
      <a:lvl2pPr marL="2423871" indent="-931770" algn="l" defTabSz="2981027" rtl="0" eaLnBrk="0" fontAlgn="base" latinLnBrk="1" hangingPunct="0">
        <a:spcBef>
          <a:spcPct val="20000"/>
        </a:spcBef>
        <a:spcAft>
          <a:spcPct val="0"/>
        </a:spcAft>
        <a:buChar char="–"/>
        <a:defRPr kumimoji="1" sz="9199">
          <a:solidFill>
            <a:schemeClr val="tx1"/>
          </a:solidFill>
          <a:latin typeface="+mn-lt"/>
          <a:ea typeface="+mn-ea"/>
        </a:defRPr>
      </a:lvl2pPr>
      <a:lvl3pPr marL="3727077" indent="-746050" algn="l" defTabSz="2981027" rtl="0" eaLnBrk="0" fontAlgn="base" latinLnBrk="1" hangingPunct="0">
        <a:spcBef>
          <a:spcPct val="20000"/>
        </a:spcBef>
        <a:spcAft>
          <a:spcPct val="0"/>
        </a:spcAft>
        <a:buChar char="•"/>
        <a:defRPr kumimoji="1" sz="7899">
          <a:solidFill>
            <a:schemeClr val="tx1"/>
          </a:solidFill>
          <a:latin typeface="+mn-lt"/>
          <a:ea typeface="+mn-ea"/>
        </a:defRPr>
      </a:lvl3pPr>
      <a:lvl4pPr marL="5219178" indent="-746050" algn="l" defTabSz="2981027" rtl="0" eaLnBrk="0" fontAlgn="base" latinLnBrk="1" hangingPunct="0">
        <a:spcBef>
          <a:spcPct val="20000"/>
        </a:spcBef>
        <a:spcAft>
          <a:spcPct val="0"/>
        </a:spcAft>
        <a:buChar char="–"/>
        <a:defRPr kumimoji="1" sz="6499">
          <a:solidFill>
            <a:schemeClr val="tx1"/>
          </a:solidFill>
          <a:latin typeface="+mn-lt"/>
          <a:ea typeface="+mn-ea"/>
        </a:defRPr>
      </a:lvl4pPr>
      <a:lvl5pPr marL="6708104" indent="-744464" algn="l" defTabSz="2981027" rtl="0" eaLnBrk="0" fontAlgn="base" latinLnBrk="1" hangingPunct="0">
        <a:spcBef>
          <a:spcPct val="20000"/>
        </a:spcBef>
        <a:spcAft>
          <a:spcPct val="0"/>
        </a:spcAft>
        <a:buChar char="»"/>
        <a:defRPr kumimoji="1" sz="6499">
          <a:solidFill>
            <a:schemeClr val="tx1"/>
          </a:solidFill>
          <a:latin typeface="+mn-lt"/>
          <a:ea typeface="+mn-ea"/>
        </a:defRPr>
      </a:lvl5pPr>
      <a:lvl6pPr marL="7165258" indent="-744464" algn="l" defTabSz="2981027" rtl="0" fontAlgn="base" latinLnBrk="1">
        <a:spcBef>
          <a:spcPct val="20000"/>
        </a:spcBef>
        <a:spcAft>
          <a:spcPct val="0"/>
        </a:spcAft>
        <a:buChar char="»"/>
        <a:defRPr kumimoji="1" sz="6499">
          <a:solidFill>
            <a:schemeClr val="tx1"/>
          </a:solidFill>
          <a:latin typeface="+mn-lt"/>
          <a:ea typeface="+mn-ea"/>
        </a:defRPr>
      </a:lvl6pPr>
      <a:lvl7pPr marL="7622413" indent="-744464" algn="l" defTabSz="2981027" rtl="0" fontAlgn="base" latinLnBrk="1">
        <a:spcBef>
          <a:spcPct val="20000"/>
        </a:spcBef>
        <a:spcAft>
          <a:spcPct val="0"/>
        </a:spcAft>
        <a:buChar char="»"/>
        <a:defRPr kumimoji="1" sz="6499">
          <a:solidFill>
            <a:schemeClr val="tx1"/>
          </a:solidFill>
          <a:latin typeface="+mn-lt"/>
          <a:ea typeface="+mn-ea"/>
        </a:defRPr>
      </a:lvl7pPr>
      <a:lvl8pPr marL="8079567" indent="-744464" algn="l" defTabSz="2981027" rtl="0" fontAlgn="base" latinLnBrk="1">
        <a:spcBef>
          <a:spcPct val="20000"/>
        </a:spcBef>
        <a:spcAft>
          <a:spcPct val="0"/>
        </a:spcAft>
        <a:buChar char="»"/>
        <a:defRPr kumimoji="1" sz="6499">
          <a:solidFill>
            <a:schemeClr val="tx1"/>
          </a:solidFill>
          <a:latin typeface="+mn-lt"/>
          <a:ea typeface="+mn-ea"/>
        </a:defRPr>
      </a:lvl8pPr>
      <a:lvl9pPr marL="8536721" indent="-744464" algn="l" defTabSz="2981027" rtl="0" fontAlgn="base" latinLnBrk="1">
        <a:spcBef>
          <a:spcPct val="20000"/>
        </a:spcBef>
        <a:spcAft>
          <a:spcPct val="0"/>
        </a:spcAft>
        <a:buChar char="»"/>
        <a:defRPr kumimoji="1" sz="6499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30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3.png"/><Relationship Id="rId21" Type="http://schemas.openxmlformats.org/officeDocument/2006/relationships/image" Target="../media/image20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2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jpeg"/><Relationship Id="rId4" Type="http://schemas.openxmlformats.org/officeDocument/2006/relationships/chart" Target="../charts/chart1.xml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54">
            <a:extLst>
              <a:ext uri="{FF2B5EF4-FFF2-40B4-BE49-F238E27FC236}">
                <a16:creationId xmlns:a16="http://schemas.microsoft.com/office/drawing/2014/main" id="{89E68152-EECB-4432-AEE7-31AE8E58D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99751" y="11788620"/>
            <a:ext cx="9349132" cy="1045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053" tIns="34526" rIns="69053" bIns="34526">
            <a:spAutoFit/>
          </a:bodyPr>
          <a:lstStyle>
            <a:lvl1pPr marL="571500" indent="-571500" eaLnBrk="0" hangingPunct="0">
              <a:defRPr sz="8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eaLnBrk="1" hangingPunct="1">
              <a:lnSpc>
                <a:spcPct val="150000"/>
              </a:lnSpc>
            </a:pPr>
            <a:r>
              <a:rPr kumimoji="0" lang="en-US" altLang="ko-KR" sz="3000" b="1" dirty="0">
                <a:latin typeface="+mj-lt"/>
                <a:ea typeface="맑은 고딕" panose="020B0503020000020004" pitchFamily="50" charset="-127"/>
              </a:rPr>
              <a:t>■ </a:t>
            </a:r>
            <a:r>
              <a:rPr kumimoji="0" lang="ko-KR" altLang="en-US" sz="3000" b="1" dirty="0" err="1">
                <a:latin typeface="+mj-lt"/>
                <a:ea typeface="맑은 고딕" panose="020B0503020000020004" pitchFamily="50" charset="-127"/>
              </a:rPr>
              <a:t>서보모터</a:t>
            </a:r>
            <a:r>
              <a:rPr kumimoji="0" lang="ko-KR" altLang="en-US" sz="3000" b="1" dirty="0">
                <a:latin typeface="+mj-lt"/>
                <a:ea typeface="맑은 고딕" panose="020B0503020000020004" pitchFamily="50" charset="-127"/>
              </a:rPr>
              <a:t> 제어입력 선정</a:t>
            </a:r>
            <a:r>
              <a:rPr kumimoji="0" lang="en-US" altLang="ko-KR" sz="2400" b="1" dirty="0">
                <a:latin typeface="+mj-lt"/>
                <a:ea typeface="맑은 고딕" panose="020B0503020000020004" pitchFamily="50" charset="-127"/>
              </a:rPr>
              <a:t> </a:t>
            </a:r>
          </a:p>
          <a:p>
            <a:pPr marL="0" indent="0" eaLnBrk="1" hangingPunct="1">
              <a:lnSpc>
                <a:spcPct val="150000"/>
              </a:lnSpc>
            </a:pPr>
            <a:endParaRPr kumimoji="0" lang="en-US" altLang="ko-KR" sz="3000" b="1" dirty="0">
              <a:latin typeface="+mj-lt"/>
              <a:ea typeface="맑은 고딕" panose="020B0503020000020004" pitchFamily="50" charset="-127"/>
            </a:endParaRPr>
          </a:p>
          <a:p>
            <a:pPr marL="0" indent="0" eaLnBrk="1" hangingPunct="1">
              <a:lnSpc>
                <a:spcPct val="150000"/>
              </a:lnSpc>
            </a:pPr>
            <a:endParaRPr kumimoji="0" lang="en-US" altLang="ko-KR" sz="3000" b="1" dirty="0">
              <a:latin typeface="+mj-lt"/>
              <a:ea typeface="맑은 고딕" panose="020B0503020000020004" pitchFamily="50" charset="-127"/>
            </a:endParaRPr>
          </a:p>
          <a:p>
            <a:pPr marL="0" indent="0" eaLnBrk="1" hangingPunct="1">
              <a:lnSpc>
                <a:spcPct val="150000"/>
              </a:lnSpc>
            </a:pPr>
            <a:endParaRPr kumimoji="0" lang="en-US" altLang="ko-KR" sz="3000" b="1" dirty="0">
              <a:latin typeface="+mj-lt"/>
              <a:ea typeface="맑은 고딕" panose="020B0503020000020004" pitchFamily="50" charset="-127"/>
            </a:endParaRPr>
          </a:p>
          <a:p>
            <a:pPr marL="0" indent="0" eaLnBrk="1" hangingPunct="1">
              <a:lnSpc>
                <a:spcPct val="150000"/>
              </a:lnSpc>
            </a:pPr>
            <a:endParaRPr kumimoji="0" lang="en-US" altLang="ko-KR" sz="3000" b="1" dirty="0">
              <a:latin typeface="+mj-lt"/>
              <a:ea typeface="맑은 고딕" panose="020B0503020000020004" pitchFamily="50" charset="-127"/>
            </a:endParaRPr>
          </a:p>
          <a:p>
            <a:pPr marL="0" indent="0" eaLnBrk="1" hangingPunct="1">
              <a:lnSpc>
                <a:spcPct val="150000"/>
              </a:lnSpc>
            </a:pPr>
            <a:endParaRPr kumimoji="0" lang="en-US" altLang="ko-KR" sz="3000" b="1" dirty="0">
              <a:latin typeface="+mj-lt"/>
              <a:ea typeface="맑은 고딕" panose="020B0503020000020004" pitchFamily="50" charset="-127"/>
            </a:endParaRPr>
          </a:p>
          <a:p>
            <a:pPr marL="0" indent="0" eaLnBrk="1" hangingPunct="1">
              <a:lnSpc>
                <a:spcPct val="150000"/>
              </a:lnSpc>
            </a:pPr>
            <a:endParaRPr kumimoji="0" lang="en-US" altLang="ko-KR" sz="3000" b="1" dirty="0">
              <a:latin typeface="+mj-lt"/>
              <a:ea typeface="맑은 고딕" panose="020B0503020000020004" pitchFamily="50" charset="-127"/>
            </a:endParaRPr>
          </a:p>
          <a:p>
            <a:pPr marL="0" indent="0" eaLnBrk="1" hangingPunct="1">
              <a:lnSpc>
                <a:spcPct val="150000"/>
              </a:lnSpc>
            </a:pPr>
            <a:endParaRPr kumimoji="0" lang="en-US" altLang="ko-KR" sz="3000" b="1" dirty="0">
              <a:latin typeface="+mj-lt"/>
              <a:ea typeface="맑은 고딕" panose="020B0503020000020004" pitchFamily="50" charset="-127"/>
            </a:endParaRPr>
          </a:p>
          <a:p>
            <a:pPr marL="0" indent="0" eaLnBrk="1" hangingPunct="1">
              <a:lnSpc>
                <a:spcPct val="150000"/>
              </a:lnSpc>
            </a:pPr>
            <a:endParaRPr kumimoji="0" lang="en-US" altLang="ko-KR" sz="3000" b="1" dirty="0">
              <a:latin typeface="+mj-lt"/>
              <a:ea typeface="맑은 고딕" panose="020B0503020000020004" pitchFamily="50" charset="-127"/>
            </a:endParaRPr>
          </a:p>
          <a:p>
            <a:pPr marL="0" indent="0" eaLnBrk="1" hangingPunct="1">
              <a:lnSpc>
                <a:spcPct val="150000"/>
              </a:lnSpc>
            </a:pPr>
            <a:r>
              <a:rPr kumimoji="0" lang="en-US" altLang="ko-KR" sz="3000" b="1" dirty="0">
                <a:latin typeface="+mj-lt"/>
                <a:ea typeface="맑은 고딕" panose="020B0503020000020004" pitchFamily="50" charset="-127"/>
              </a:rPr>
              <a:t>■ </a:t>
            </a:r>
            <a:r>
              <a:rPr kumimoji="0" lang="ko-KR" altLang="en-US" sz="3000" b="1" dirty="0">
                <a:latin typeface="+mj-lt"/>
                <a:ea typeface="맑은 고딕" panose="020B0503020000020004" pitchFamily="50" charset="-127"/>
              </a:rPr>
              <a:t>주행경로 비교 결과</a:t>
            </a:r>
            <a:endParaRPr kumimoji="0" lang="en-US" altLang="ko-KR" sz="3000" b="1" dirty="0">
              <a:latin typeface="+mj-lt"/>
              <a:ea typeface="맑은 고딕" panose="020B0503020000020004" pitchFamily="50" charset="-127"/>
            </a:endParaRPr>
          </a:p>
          <a:p>
            <a:pPr marL="0" indent="0" eaLnBrk="1" hangingPunct="1">
              <a:lnSpc>
                <a:spcPct val="150000"/>
              </a:lnSpc>
            </a:pPr>
            <a:endParaRPr kumimoji="0" lang="en-US" altLang="ko-KR" sz="3000" b="1" dirty="0">
              <a:latin typeface="+mj-lt"/>
              <a:ea typeface="맑은 고딕" panose="020B0503020000020004" pitchFamily="50" charset="-127"/>
            </a:endParaRPr>
          </a:p>
          <a:p>
            <a:pPr marL="0" indent="0" eaLnBrk="1" hangingPunct="1">
              <a:lnSpc>
                <a:spcPct val="150000"/>
              </a:lnSpc>
            </a:pPr>
            <a:endParaRPr kumimoji="0" lang="en-US" altLang="ko-KR" sz="3000" b="1" dirty="0">
              <a:latin typeface="+mj-lt"/>
              <a:ea typeface="맑은 고딕" panose="020B0503020000020004" pitchFamily="50" charset="-127"/>
            </a:endParaRPr>
          </a:p>
          <a:p>
            <a:pPr marL="0" indent="0" eaLnBrk="1" hangingPunct="1">
              <a:lnSpc>
                <a:spcPct val="150000"/>
              </a:lnSpc>
            </a:pPr>
            <a:endParaRPr kumimoji="0" lang="en-US" altLang="ko-KR" sz="3000" b="1" dirty="0">
              <a:latin typeface="+mj-lt"/>
              <a:ea typeface="맑은 고딕" panose="020B0503020000020004" pitchFamily="50" charset="-127"/>
            </a:endParaRPr>
          </a:p>
          <a:p>
            <a:pPr marL="0" indent="0" eaLnBrk="1" hangingPunct="1">
              <a:lnSpc>
                <a:spcPct val="150000"/>
              </a:lnSpc>
            </a:pPr>
            <a:endParaRPr kumimoji="0" lang="en-US" altLang="ko-KR" sz="3000" b="1" dirty="0">
              <a:latin typeface="+mj-lt"/>
              <a:ea typeface="맑은 고딕" panose="020B0503020000020004" pitchFamily="50" charset="-127"/>
            </a:endParaRPr>
          </a:p>
          <a:p>
            <a:pPr marL="0" indent="0" eaLnBrk="1" hangingPunct="1">
              <a:lnSpc>
                <a:spcPct val="150000"/>
              </a:lnSpc>
            </a:pPr>
            <a:endParaRPr kumimoji="0" lang="en-US" altLang="ko-KR" sz="3000" b="1" dirty="0">
              <a:latin typeface="+mj-lt"/>
              <a:ea typeface="맑은 고딕" panose="020B0503020000020004" pitchFamily="50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09E49327-B046-4E0E-A01E-919C996F2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0125" y="18836069"/>
            <a:ext cx="6078235" cy="3314700"/>
          </a:xfrm>
          <a:prstGeom prst="rect">
            <a:avLst/>
          </a:prstGeom>
        </p:spPr>
      </p:pic>
      <p:sp>
        <p:nvSpPr>
          <p:cNvPr id="66" name="TextBox 54">
            <a:extLst>
              <a:ext uri="{FF2B5EF4-FFF2-40B4-BE49-F238E27FC236}">
                <a16:creationId xmlns:a16="http://schemas.microsoft.com/office/drawing/2014/main" id="{76056176-DE76-4EAE-AEFC-7351809AC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5703" y="18534879"/>
            <a:ext cx="9118085" cy="422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053" tIns="34526" rIns="69053" bIns="34526">
            <a:spAutoFit/>
          </a:bodyPr>
          <a:lstStyle>
            <a:lvl1pPr marL="571500" indent="-571500" eaLnBrk="0" hangingPunct="0">
              <a:defRPr sz="8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defTabSz="3153897"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3000" b="1" dirty="0">
                <a:latin typeface="+mj-lt"/>
                <a:ea typeface="맑은 고딕" panose="020B0503020000020004" pitchFamily="50" charset="-127"/>
              </a:rPr>
              <a:t>■ </a:t>
            </a:r>
            <a:r>
              <a:rPr kumimoji="0" lang="ko-KR" altLang="en-US" sz="3000" b="1" dirty="0">
                <a:latin typeface="+mj-lt"/>
                <a:ea typeface="맑은 고딕" panose="020B0503020000020004" pitchFamily="50" charset="-127"/>
              </a:rPr>
              <a:t>설계 변수 입력</a:t>
            </a:r>
            <a:endParaRPr kumimoji="0" lang="en-US" altLang="ko-KR" sz="3000" b="1" dirty="0">
              <a:latin typeface="+mj-lt"/>
              <a:ea typeface="맑은 고딕" panose="020B0503020000020004" pitchFamily="50" charset="-127"/>
            </a:endParaRPr>
          </a:p>
          <a:p>
            <a:pPr marL="0" indent="0" defTabSz="3153897"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3000" dirty="0">
                <a:latin typeface="+mj-lt"/>
                <a:ea typeface="맑은 고딕" panose="020B0503020000020004" pitchFamily="50" charset="-127"/>
              </a:rPr>
              <a:t>  </a:t>
            </a:r>
          </a:p>
          <a:p>
            <a:pPr marL="0" indent="0" defTabSz="3153897" eaLnBrk="1" fontAlgn="auto" latinLnBrk="1" hangingPunct="1">
              <a:spcBef>
                <a:spcPts val="0"/>
              </a:spcBef>
              <a:spcAft>
                <a:spcPts val="0"/>
              </a:spcAft>
            </a:pPr>
            <a:endParaRPr kumimoji="0" lang="en-US" altLang="ko-KR" sz="3000" dirty="0">
              <a:latin typeface="+mj-lt"/>
              <a:ea typeface="맑은 고딕" panose="020B0503020000020004" pitchFamily="50" charset="-127"/>
            </a:endParaRPr>
          </a:p>
          <a:p>
            <a:pPr marL="0" indent="0" defTabSz="3153897" eaLnBrk="1" fontAlgn="auto" latinLnBrk="1" hangingPunct="1">
              <a:spcBef>
                <a:spcPts val="0"/>
              </a:spcBef>
              <a:spcAft>
                <a:spcPts val="0"/>
              </a:spcAft>
            </a:pPr>
            <a:endParaRPr kumimoji="0" lang="en-US" altLang="ko-KR" sz="3000" dirty="0">
              <a:latin typeface="+mj-lt"/>
              <a:ea typeface="맑은 고딕" panose="020B0503020000020004" pitchFamily="50" charset="-127"/>
            </a:endParaRPr>
          </a:p>
          <a:p>
            <a:pPr marL="0" indent="0" defTabSz="3153897" eaLnBrk="1" fontAlgn="auto" latinLnBrk="1" hangingPunct="1">
              <a:spcBef>
                <a:spcPts val="0"/>
              </a:spcBef>
              <a:spcAft>
                <a:spcPts val="0"/>
              </a:spcAft>
            </a:pPr>
            <a:endParaRPr kumimoji="0" lang="en-US" altLang="ko-KR" sz="3000" dirty="0">
              <a:latin typeface="+mj-lt"/>
              <a:ea typeface="맑은 고딕" panose="020B0503020000020004" pitchFamily="50" charset="-127"/>
            </a:endParaRPr>
          </a:p>
          <a:p>
            <a:pPr marL="0" indent="0" defTabSz="3153897" eaLnBrk="1" fontAlgn="auto" latinLnBrk="1" hangingPunct="1">
              <a:spcBef>
                <a:spcPts val="0"/>
              </a:spcBef>
              <a:spcAft>
                <a:spcPts val="0"/>
              </a:spcAft>
            </a:pPr>
            <a:endParaRPr kumimoji="0" lang="en-US" altLang="ko-KR" sz="3000" dirty="0">
              <a:latin typeface="+mj-lt"/>
              <a:ea typeface="맑은 고딕" panose="020B0503020000020004" pitchFamily="50" charset="-127"/>
            </a:endParaRPr>
          </a:p>
          <a:p>
            <a:pPr marL="0" indent="0" defTabSz="3153897" eaLnBrk="1" fontAlgn="auto" latinLnBrk="1" hangingPunct="1">
              <a:spcBef>
                <a:spcPts val="0"/>
              </a:spcBef>
              <a:spcAft>
                <a:spcPts val="0"/>
              </a:spcAft>
            </a:pPr>
            <a:endParaRPr kumimoji="0" lang="en-US" altLang="ko-KR" sz="3000" dirty="0">
              <a:latin typeface="+mj-lt"/>
              <a:ea typeface="맑은 고딕" panose="020B0503020000020004" pitchFamily="50" charset="-127"/>
            </a:endParaRPr>
          </a:p>
          <a:p>
            <a:pPr marL="0" indent="0" defTabSz="3153897" eaLnBrk="1" fontAlgn="auto" latinLnBrk="1" hangingPunct="1">
              <a:spcBef>
                <a:spcPts val="0"/>
              </a:spcBef>
              <a:spcAft>
                <a:spcPts val="0"/>
              </a:spcAft>
            </a:pPr>
            <a:endParaRPr kumimoji="0" lang="en-US" altLang="ko-KR" sz="3000" dirty="0">
              <a:latin typeface="+mj-lt"/>
              <a:ea typeface="맑은 고딕" panose="020B0503020000020004" pitchFamily="50" charset="-127"/>
            </a:endParaRPr>
          </a:p>
          <a:p>
            <a:pPr marL="0" indent="0" defTabSz="3153897" eaLnBrk="1" fontAlgn="auto" latinLnBrk="1" hangingPunct="1">
              <a:spcBef>
                <a:spcPts val="0"/>
              </a:spcBef>
              <a:spcAft>
                <a:spcPts val="0"/>
              </a:spcAft>
            </a:pPr>
            <a:endParaRPr kumimoji="0" lang="en-US" altLang="ko-KR" sz="3000" dirty="0">
              <a:latin typeface="+mj-lt"/>
              <a:ea typeface="맑은 고딕" panose="020B0503020000020004" pitchFamily="50" charset="-127"/>
            </a:endParaRPr>
          </a:p>
        </p:txBody>
      </p:sp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270030" y="942949"/>
            <a:ext cx="21375937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10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9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7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6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6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6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6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6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6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ko-KR" altLang="en-US" sz="5600" dirty="0">
                <a:latin typeface="+mj-lt"/>
                <a:ea typeface="HY견고딕" panose="02030600000101010101" pitchFamily="18" charset="-127"/>
              </a:rPr>
              <a:t>장애물 </a:t>
            </a:r>
            <a:r>
              <a:rPr lang="ko-KR" altLang="en-US" sz="5600">
                <a:latin typeface="+mj-lt"/>
                <a:ea typeface="HY견고딕" panose="02030600000101010101" pitchFamily="18" charset="-127"/>
              </a:rPr>
              <a:t>회피상황에서 모형차의 </a:t>
            </a:r>
            <a:r>
              <a:rPr lang="ko-KR" altLang="en-US" sz="5600" dirty="0" err="1">
                <a:latin typeface="+mj-lt"/>
                <a:ea typeface="HY견고딕" panose="02030600000101010101" pitchFamily="18" charset="-127"/>
              </a:rPr>
              <a:t>조향</a:t>
            </a:r>
            <a:r>
              <a:rPr lang="ko-KR" altLang="en-US" sz="5600" dirty="0">
                <a:latin typeface="+mj-lt"/>
                <a:ea typeface="HY견고딕" panose="02030600000101010101" pitchFamily="18" charset="-127"/>
              </a:rPr>
              <a:t> </a:t>
            </a:r>
            <a:r>
              <a:rPr lang="ko-KR" altLang="en-US" sz="5600" dirty="0" err="1">
                <a:latin typeface="+mj-lt"/>
                <a:ea typeface="HY견고딕" panose="02030600000101010101" pitchFamily="18" charset="-127"/>
              </a:rPr>
              <a:t>서보모터</a:t>
            </a:r>
            <a:r>
              <a:rPr lang="ko-KR" altLang="en-US" sz="5600" dirty="0">
                <a:latin typeface="+mj-lt"/>
                <a:ea typeface="HY견고딕" panose="02030600000101010101" pitchFamily="18" charset="-127"/>
              </a:rPr>
              <a:t> 제어입력 설계  </a:t>
            </a:r>
          </a:p>
        </p:txBody>
      </p:sp>
      <p:sp>
        <p:nvSpPr>
          <p:cNvPr id="4118" name="TextBox 6"/>
          <p:cNvSpPr txBox="1">
            <a:spLocks noChangeArrowheads="1"/>
          </p:cNvSpPr>
          <p:nvPr/>
        </p:nvSpPr>
        <p:spPr bwMode="auto">
          <a:xfrm>
            <a:off x="15280572" y="2026856"/>
            <a:ext cx="6610898" cy="137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10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9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79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6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6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6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6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6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65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114000"/>
              </a:lnSpc>
              <a:spcBef>
                <a:spcPct val="0"/>
              </a:spcBef>
              <a:buFontTx/>
              <a:buNone/>
            </a:pPr>
            <a:r>
              <a:rPr lang="ko-KR" altLang="en-US" sz="2400" b="1" dirty="0">
                <a:latin typeface="+mj-lt"/>
                <a:ea typeface="HY헤드라인M" panose="02030600000101010101" pitchFamily="18" charset="-127"/>
              </a:rPr>
              <a:t>한양대학교         미래자동차공학과</a:t>
            </a:r>
            <a:endParaRPr lang="en-US" altLang="ko-KR" sz="2400" b="1" dirty="0">
              <a:latin typeface="+mj-lt"/>
              <a:ea typeface="HY헤드라인M" panose="02030600000101010101" pitchFamily="18" charset="-127"/>
            </a:endParaRPr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FontTx/>
              <a:buNone/>
            </a:pPr>
            <a:r>
              <a:rPr lang="en-US" altLang="ko-KR" sz="2400" b="1" dirty="0">
                <a:latin typeface="+mj-lt"/>
                <a:ea typeface="HY헤드라인M" panose="02030600000101010101" pitchFamily="18" charset="-127"/>
              </a:rPr>
              <a:t>       </a:t>
            </a:r>
            <a:r>
              <a:rPr lang="en-US" altLang="ko-KR" sz="2800" b="1" dirty="0">
                <a:latin typeface="+mj-lt"/>
                <a:ea typeface="HY헤드라인M" panose="02030600000101010101" pitchFamily="18" charset="-127"/>
              </a:rPr>
              <a:t>4</a:t>
            </a:r>
            <a:r>
              <a:rPr lang="ko-KR" altLang="en-US" sz="2400" b="1" dirty="0">
                <a:latin typeface="+mj-lt"/>
                <a:ea typeface="HY헤드라인M" panose="02030600000101010101" pitchFamily="18" charset="-127"/>
              </a:rPr>
              <a:t>학년         윤 병 걸</a:t>
            </a:r>
            <a:endParaRPr lang="en-US" altLang="ko-KR" sz="2400" b="1" dirty="0">
              <a:latin typeface="+mj-lt"/>
              <a:ea typeface="HY헤드라인M" panose="02030600000101010101" pitchFamily="18" charset="-127"/>
            </a:endParaRPr>
          </a:p>
          <a:p>
            <a:pPr eaLnBrk="1" hangingPunct="1">
              <a:lnSpc>
                <a:spcPct val="114000"/>
              </a:lnSpc>
              <a:spcBef>
                <a:spcPct val="0"/>
              </a:spcBef>
              <a:buFontTx/>
              <a:buNone/>
            </a:pPr>
            <a:r>
              <a:rPr lang="ko-KR" altLang="en-US" sz="2400" b="1" dirty="0">
                <a:latin typeface="+mj-lt"/>
                <a:ea typeface="HY헤드라인M" panose="02030600000101010101" pitchFamily="18" charset="-127"/>
              </a:rPr>
              <a:t>   지도교수         민 승 재</a:t>
            </a:r>
            <a:r>
              <a:rPr lang="en-US" altLang="ko-KR" sz="2400" b="1" dirty="0">
                <a:latin typeface="+mj-lt"/>
                <a:ea typeface="HY헤드라인M" panose="02030600000101010101" pitchFamily="18" charset="-127"/>
              </a:rPr>
              <a:t> </a:t>
            </a:r>
            <a:endParaRPr lang="ko-KR" altLang="en-US" sz="2400" b="1" dirty="0">
              <a:latin typeface="+mj-lt"/>
              <a:ea typeface="HY헤드라인M" panose="02030600000101010101" pitchFamily="18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5132680-51F3-41D2-8528-6EC714C7373A}"/>
              </a:ext>
            </a:extLst>
          </p:cNvPr>
          <p:cNvSpPr txBox="1"/>
          <p:nvPr/>
        </p:nvSpPr>
        <p:spPr>
          <a:xfrm>
            <a:off x="1453108" y="4423233"/>
            <a:ext cx="9134659" cy="568418"/>
          </a:xfrm>
          <a:prstGeom prst="rect">
            <a:avLst/>
          </a:prstGeom>
          <a:solidFill>
            <a:srgbClr val="00467F"/>
          </a:solidFill>
        </p:spPr>
        <p:txBody>
          <a:bodyPr wrap="square" lIns="69053" tIns="34526" rIns="69053" bIns="34526" rtlCol="0">
            <a:spAutoFit/>
          </a:bodyPr>
          <a:lstStyle/>
          <a:p>
            <a:pPr defTabSz="3153897"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3266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맑은 고딕" panose="020B0503020000020004" pitchFamily="50" charset="-127"/>
                <a:cs typeface="Arial" pitchFamily="34" charset="0"/>
              </a:rPr>
              <a:t> 연구배경 </a:t>
            </a:r>
            <a:r>
              <a:rPr kumimoji="0" lang="en-US" altLang="ko-KR" sz="3266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맑은 고딕" panose="020B0503020000020004" pitchFamily="50" charset="-127"/>
                <a:cs typeface="Arial" pitchFamily="34" charset="0"/>
              </a:rPr>
              <a:t>/</a:t>
            </a:r>
            <a:r>
              <a:rPr kumimoji="0" lang="ko-KR" altLang="en-US" sz="3266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맑은 고딕" panose="020B0503020000020004" pitchFamily="50" charset="-127"/>
                <a:cs typeface="Arial" pitchFamily="34" charset="0"/>
              </a:rPr>
              <a:t> 목적</a:t>
            </a:r>
            <a:endParaRPr kumimoji="0" lang="ko-KR" altLang="en-US" sz="3266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맑은 고딕" panose="020B0503020000020004" pitchFamily="50" charset="-127"/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82826AD-8A7C-4198-944F-96BBC1706F84}"/>
              </a:ext>
            </a:extLst>
          </p:cNvPr>
          <p:cNvSpPr txBox="1"/>
          <p:nvPr/>
        </p:nvSpPr>
        <p:spPr>
          <a:xfrm>
            <a:off x="11147928" y="4460214"/>
            <a:ext cx="9134659" cy="568418"/>
          </a:xfrm>
          <a:prstGeom prst="rect">
            <a:avLst/>
          </a:prstGeom>
          <a:solidFill>
            <a:srgbClr val="00467F"/>
          </a:solidFill>
        </p:spPr>
        <p:txBody>
          <a:bodyPr wrap="square" lIns="69053" tIns="34526" rIns="69053" bIns="34526" rtlCol="0">
            <a:spAutoFit/>
          </a:bodyPr>
          <a:lstStyle/>
          <a:p>
            <a:pPr defTabSz="3153897"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3266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맑은 고딕" panose="020B0503020000020004" pitchFamily="50" charset="-127"/>
                <a:cs typeface="Arial" pitchFamily="34" charset="0"/>
              </a:rPr>
              <a:t> 장애물 회피상황 주행경로 생성</a:t>
            </a:r>
          </a:p>
        </p:txBody>
      </p:sp>
      <p:sp>
        <p:nvSpPr>
          <p:cNvPr id="33" name="TextBox 54">
            <a:extLst>
              <a:ext uri="{FF2B5EF4-FFF2-40B4-BE49-F238E27FC236}">
                <a16:creationId xmlns:a16="http://schemas.microsoft.com/office/drawing/2014/main" id="{3CC205F5-4FFB-4D67-8A14-9DB6456DC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7522" y="5054486"/>
            <a:ext cx="9465095" cy="695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053" tIns="34526" rIns="69053" bIns="34526">
            <a:spAutoFit/>
          </a:bodyPr>
          <a:lstStyle>
            <a:lvl1pPr marL="571500" indent="-571500" eaLnBrk="0" hangingPunct="0">
              <a:defRPr sz="8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defTabSz="3153897" eaLnBrk="1" fontAlgn="auto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3000" b="1" dirty="0">
                <a:latin typeface="+mj-lt"/>
                <a:ea typeface="맑은 고딕" panose="020B0503020000020004" pitchFamily="50" charset="-127"/>
              </a:rPr>
              <a:t>■ </a:t>
            </a:r>
            <a:r>
              <a:rPr kumimoji="0" lang="ko-KR" altLang="en-US" sz="3000" b="1" dirty="0">
                <a:latin typeface="+mj-lt"/>
                <a:ea typeface="맑은 고딕" panose="020B0503020000020004" pitchFamily="50" charset="-127"/>
              </a:rPr>
              <a:t>연구 배경</a:t>
            </a:r>
            <a:endParaRPr kumimoji="0" lang="en-US" altLang="ko-KR" sz="3000" b="1" dirty="0">
              <a:latin typeface="+mj-lt"/>
              <a:ea typeface="맑은 고딕" panose="020B0503020000020004" pitchFamily="50" charset="-127"/>
            </a:endParaRPr>
          </a:p>
          <a:p>
            <a:pPr marL="0" indent="0" eaLnBrk="1" hangingPunct="1">
              <a:lnSpc>
                <a:spcPct val="130000"/>
              </a:lnSpc>
            </a:pPr>
            <a:r>
              <a:rPr kumimoji="0" lang="en-US" altLang="ko-KR" sz="2800" dirty="0">
                <a:latin typeface="+mj-lt"/>
                <a:ea typeface="맑은 고딕" panose="020B0503020000020004" pitchFamily="50" charset="-127"/>
              </a:rPr>
              <a:t>   - </a:t>
            </a:r>
            <a:r>
              <a:rPr lang="ko-KR" altLang="en-US" sz="2800" dirty="0">
                <a:latin typeface="+mj-lt"/>
                <a:ea typeface="맑은 고딕" panose="020B0503020000020004" pitchFamily="50" charset="-127"/>
              </a:rPr>
              <a:t>지능형 </a:t>
            </a:r>
            <a:r>
              <a:rPr lang="ko-KR" altLang="en-US" sz="2800" dirty="0" err="1">
                <a:latin typeface="+mj-lt"/>
                <a:ea typeface="맑은 고딕" panose="020B0503020000020004" pitchFamily="50" charset="-127"/>
              </a:rPr>
              <a:t>모형차</a:t>
            </a:r>
            <a:r>
              <a:rPr lang="ko-KR" altLang="en-US" sz="2800" dirty="0">
                <a:latin typeface="+mj-lt"/>
                <a:ea typeface="맑은 고딕" panose="020B0503020000020004" pitchFamily="50" charset="-127"/>
              </a:rPr>
              <a:t> 성능 평가에서 장애물 회피를 위한    </a:t>
            </a:r>
            <a:endParaRPr lang="en-US" altLang="ko-KR" sz="2800" dirty="0">
              <a:latin typeface="+mj-lt"/>
              <a:ea typeface="맑은 고딕" panose="020B0503020000020004" pitchFamily="50" charset="-127"/>
            </a:endParaRPr>
          </a:p>
          <a:p>
            <a:pPr marL="0" indent="0" eaLnBrk="1" hangingPunct="1">
              <a:lnSpc>
                <a:spcPct val="130000"/>
              </a:lnSpc>
            </a:pPr>
            <a:r>
              <a:rPr lang="ko-KR" altLang="en-US" sz="2800" dirty="0">
                <a:latin typeface="+mj-lt"/>
                <a:ea typeface="맑은 고딕" panose="020B0503020000020004" pitchFamily="50" charset="-127"/>
              </a:rPr>
              <a:t>      적절한 </a:t>
            </a:r>
            <a:r>
              <a:rPr lang="ko-KR" altLang="en-US" sz="2800" dirty="0" err="1">
                <a:latin typeface="+mj-lt"/>
                <a:ea typeface="맑은 고딕" panose="020B0503020000020004" pitchFamily="50" charset="-127"/>
              </a:rPr>
              <a:t>조향제어</a:t>
            </a:r>
            <a:r>
              <a:rPr lang="ko-KR" altLang="en-US" sz="2800" dirty="0">
                <a:latin typeface="+mj-lt"/>
                <a:ea typeface="맑은 고딕" panose="020B0503020000020004" pitchFamily="50" charset="-127"/>
              </a:rPr>
              <a:t> 알고리즘 설계가 필요</a:t>
            </a:r>
            <a:endParaRPr lang="en-US" altLang="ko-KR" sz="2800" dirty="0">
              <a:latin typeface="+mj-lt"/>
              <a:ea typeface="맑은 고딕" panose="020B0503020000020004" pitchFamily="50" charset="-127"/>
            </a:endParaRPr>
          </a:p>
          <a:p>
            <a:pPr marL="0" indent="0" eaLnBrk="1" hangingPunct="1">
              <a:lnSpc>
                <a:spcPct val="130000"/>
              </a:lnSpc>
            </a:pPr>
            <a:r>
              <a:rPr kumimoji="0" lang="en-US" altLang="ko-KR" sz="2800" dirty="0">
                <a:latin typeface="+mj-lt"/>
                <a:ea typeface="맑은 고딕" panose="020B0503020000020004" pitchFamily="50" charset="-127"/>
              </a:rPr>
              <a:t>   - </a:t>
            </a:r>
            <a:r>
              <a:rPr lang="ko-KR" altLang="en-US" sz="2800" dirty="0">
                <a:latin typeface="+mj-lt"/>
                <a:ea typeface="맑은 고딕" panose="020B0503020000020004" pitchFamily="50" charset="-127"/>
              </a:rPr>
              <a:t>장애물 회피상황에서 모형차의 </a:t>
            </a:r>
            <a:r>
              <a:rPr lang="ko-KR" altLang="en-US" sz="2800" dirty="0" err="1">
                <a:latin typeface="+mj-lt"/>
                <a:ea typeface="맑은 고딕" panose="020B0503020000020004" pitchFamily="50" charset="-127"/>
              </a:rPr>
              <a:t>조향제어</a:t>
            </a:r>
            <a:r>
              <a:rPr lang="ko-KR" altLang="en-US" sz="2800" dirty="0">
                <a:latin typeface="+mj-lt"/>
                <a:ea typeface="맑은 고딕" panose="020B0503020000020004" pitchFamily="50" charset="-127"/>
              </a:rPr>
              <a:t> 시 </a:t>
            </a:r>
            <a:r>
              <a:rPr lang="ko-KR" altLang="en-US" sz="2800" dirty="0" err="1">
                <a:latin typeface="+mj-lt"/>
                <a:ea typeface="맑은 고딕" panose="020B0503020000020004" pitchFamily="50" charset="-127"/>
              </a:rPr>
              <a:t>서보모터</a:t>
            </a:r>
            <a:r>
              <a:rPr lang="ko-KR" altLang="en-US" sz="2800" dirty="0">
                <a:latin typeface="+mj-lt"/>
                <a:ea typeface="맑은 고딕" panose="020B0503020000020004" pitchFamily="50" charset="-127"/>
              </a:rPr>
              <a:t> </a:t>
            </a:r>
            <a:endParaRPr lang="en-US" altLang="ko-KR" sz="2800" dirty="0">
              <a:latin typeface="+mj-lt"/>
              <a:ea typeface="맑은 고딕" panose="020B0503020000020004" pitchFamily="50" charset="-127"/>
            </a:endParaRPr>
          </a:p>
          <a:p>
            <a:pPr marL="0" indent="0" eaLnBrk="1" hangingPunct="1">
              <a:lnSpc>
                <a:spcPct val="130000"/>
              </a:lnSpc>
            </a:pPr>
            <a:r>
              <a:rPr lang="en-US" altLang="ko-KR" sz="2800" dirty="0">
                <a:latin typeface="+mj-lt"/>
                <a:ea typeface="맑은 고딕" panose="020B0503020000020004" pitchFamily="50" charset="-127"/>
              </a:rPr>
              <a:t>      </a:t>
            </a:r>
            <a:r>
              <a:rPr lang="ko-KR" altLang="en-US" sz="2800" dirty="0">
                <a:latin typeface="+mj-lt"/>
                <a:ea typeface="맑은 고딕" panose="020B0503020000020004" pitchFamily="50" charset="-127"/>
              </a:rPr>
              <a:t>반응속도 한계로 제어 </a:t>
            </a:r>
            <a:r>
              <a:rPr lang="ko-KR" altLang="en-US" sz="2800" dirty="0" err="1">
                <a:latin typeface="+mj-lt"/>
                <a:ea typeface="맑은 고딕" panose="020B0503020000020004" pitchFamily="50" charset="-127"/>
              </a:rPr>
              <a:t>입력값을</a:t>
            </a:r>
            <a:r>
              <a:rPr lang="ko-KR" altLang="en-US" sz="2800" dirty="0">
                <a:latin typeface="+mj-lt"/>
                <a:ea typeface="맑은 고딕" panose="020B0503020000020004" pitchFamily="50" charset="-127"/>
              </a:rPr>
              <a:t> 시행착오를</a:t>
            </a:r>
            <a:r>
              <a:rPr lang="en-US" altLang="ko-KR" sz="2800" dirty="0">
                <a:latin typeface="+mj-lt"/>
                <a:ea typeface="맑은 고딕" panose="020B0503020000020004" pitchFamily="50" charset="-127"/>
              </a:rPr>
              <a:t> </a:t>
            </a:r>
            <a:r>
              <a:rPr lang="ko-KR" altLang="en-US" sz="2800" dirty="0">
                <a:latin typeface="+mj-lt"/>
                <a:ea typeface="맑은 고딕" panose="020B0503020000020004" pitchFamily="50" charset="-127"/>
              </a:rPr>
              <a:t>통해    </a:t>
            </a:r>
            <a:endParaRPr lang="en-US" altLang="ko-KR" sz="2800" dirty="0">
              <a:latin typeface="+mj-lt"/>
              <a:ea typeface="맑은 고딕" panose="020B0503020000020004" pitchFamily="50" charset="-127"/>
            </a:endParaRPr>
          </a:p>
          <a:p>
            <a:pPr marL="0" indent="0" eaLnBrk="1" hangingPunct="1">
              <a:lnSpc>
                <a:spcPct val="130000"/>
              </a:lnSpc>
            </a:pPr>
            <a:r>
              <a:rPr lang="en-US" altLang="ko-KR" sz="2800" dirty="0">
                <a:latin typeface="+mj-lt"/>
                <a:ea typeface="맑은 고딕" panose="020B0503020000020004" pitchFamily="50" charset="-127"/>
              </a:rPr>
              <a:t>      </a:t>
            </a:r>
            <a:r>
              <a:rPr lang="ko-KR" altLang="en-US" sz="2800" dirty="0">
                <a:latin typeface="+mj-lt"/>
                <a:ea typeface="맑은 고딕" panose="020B0503020000020004" pitchFamily="50" charset="-127"/>
              </a:rPr>
              <a:t>튜닝하고 있는 상황</a:t>
            </a:r>
            <a:endParaRPr kumimoji="0" lang="en-US" altLang="ko-KR" sz="2800" dirty="0">
              <a:latin typeface="+mj-lt"/>
              <a:ea typeface="맑은 고딕" panose="020B0503020000020004" pitchFamily="50" charset="-127"/>
            </a:endParaRPr>
          </a:p>
          <a:p>
            <a:pPr marL="0" indent="0" eaLnBrk="1" hangingPunct="1">
              <a:lnSpc>
                <a:spcPct val="130000"/>
              </a:lnSpc>
            </a:pPr>
            <a:r>
              <a:rPr kumimoji="0" lang="en-US" altLang="ko-KR" sz="3000" b="1" dirty="0">
                <a:latin typeface="+mj-lt"/>
                <a:ea typeface="맑은 고딕" panose="020B0503020000020004" pitchFamily="50" charset="-127"/>
              </a:rPr>
              <a:t>■ </a:t>
            </a:r>
            <a:r>
              <a:rPr kumimoji="0" lang="ko-KR" altLang="en-US" sz="3000" b="1" dirty="0">
                <a:latin typeface="+mj-lt"/>
                <a:ea typeface="맑은 고딕" panose="020B0503020000020004" pitchFamily="50" charset="-127"/>
              </a:rPr>
              <a:t>연구 목적</a:t>
            </a:r>
            <a:endParaRPr kumimoji="0" lang="en-US" altLang="ko-KR" sz="3000" b="1" dirty="0">
              <a:latin typeface="+mj-lt"/>
              <a:ea typeface="맑은 고딕" panose="020B0503020000020004" pitchFamily="50" charset="-127"/>
            </a:endParaRPr>
          </a:p>
          <a:p>
            <a:pPr marL="0" indent="0" eaLnBrk="1" hangingPunct="1">
              <a:lnSpc>
                <a:spcPct val="130000"/>
              </a:lnSpc>
            </a:pPr>
            <a:r>
              <a:rPr kumimoji="0" lang="en-US" altLang="ko-KR" sz="2800" dirty="0">
                <a:latin typeface="+mj-lt"/>
                <a:ea typeface="맑은 고딕" panose="020B0503020000020004" pitchFamily="50" charset="-127"/>
              </a:rPr>
              <a:t>   - </a:t>
            </a:r>
            <a:r>
              <a:rPr lang="ko-KR" altLang="en-US" sz="2800" dirty="0" err="1">
                <a:latin typeface="+mj-lt"/>
                <a:ea typeface="맑은 고딕" panose="020B0503020000020004" pitchFamily="50" charset="-127"/>
              </a:rPr>
              <a:t>모형차</a:t>
            </a:r>
            <a:r>
              <a:rPr lang="ko-KR" altLang="en-US" sz="2800" dirty="0">
                <a:latin typeface="+mj-lt"/>
                <a:ea typeface="맑은 고딕" panose="020B0503020000020004" pitchFamily="50" charset="-127"/>
              </a:rPr>
              <a:t> 제원을 반영한 주행 해석 모델 개발</a:t>
            </a:r>
            <a:endParaRPr lang="en-US" altLang="ko-KR" sz="2800" dirty="0">
              <a:latin typeface="+mj-lt"/>
              <a:ea typeface="맑은 고딕" panose="020B0503020000020004" pitchFamily="50" charset="-127"/>
            </a:endParaRPr>
          </a:p>
          <a:p>
            <a:pPr marL="0" indent="0" eaLnBrk="1" hangingPunct="1">
              <a:lnSpc>
                <a:spcPct val="130000"/>
              </a:lnSpc>
            </a:pPr>
            <a:r>
              <a:rPr kumimoji="0" lang="en-US" altLang="ko-KR" sz="2800" dirty="0">
                <a:latin typeface="+mj-lt"/>
                <a:ea typeface="맑은 고딕" panose="020B0503020000020004" pitchFamily="50" charset="-127"/>
              </a:rPr>
              <a:t>   - </a:t>
            </a:r>
            <a:r>
              <a:rPr kumimoji="0" lang="ko-KR" altLang="en-US" sz="2800" dirty="0">
                <a:latin typeface="+mj-lt"/>
                <a:ea typeface="맑은 고딕" panose="020B0503020000020004" pitchFamily="50" charset="-127"/>
              </a:rPr>
              <a:t>모델기반 시뮬레이션을</a:t>
            </a:r>
            <a:r>
              <a:rPr lang="ko-KR" altLang="en-US" sz="2800" dirty="0">
                <a:ea typeface="맑은 고딕" panose="020B0503020000020004" pitchFamily="50" charset="-127"/>
              </a:rPr>
              <a:t> 통해 결과값을 예측하여   </a:t>
            </a:r>
            <a:endParaRPr lang="en-US" altLang="ko-KR" sz="2800" dirty="0">
              <a:ea typeface="맑은 고딕" panose="020B0503020000020004" pitchFamily="50" charset="-127"/>
            </a:endParaRPr>
          </a:p>
          <a:p>
            <a:pPr marL="0" indent="0" eaLnBrk="1" hangingPunct="1">
              <a:lnSpc>
                <a:spcPct val="130000"/>
              </a:lnSpc>
            </a:pPr>
            <a:r>
              <a:rPr lang="en-US" altLang="ko-KR" sz="2800" dirty="0">
                <a:ea typeface="맑은 고딕" panose="020B0503020000020004" pitchFamily="50" charset="-127"/>
              </a:rPr>
              <a:t>       </a:t>
            </a:r>
            <a:r>
              <a:rPr lang="ko-KR" altLang="en-US" sz="2800" dirty="0">
                <a:ea typeface="맑은 고딕" panose="020B0503020000020004" pitchFamily="50" charset="-127"/>
              </a:rPr>
              <a:t>알고리즘 설계에 반영</a:t>
            </a:r>
            <a:endParaRPr lang="en-US" altLang="ko-KR" sz="2800" dirty="0">
              <a:ea typeface="맑은 고딕" panose="020B0503020000020004" pitchFamily="50" charset="-127"/>
            </a:endParaRPr>
          </a:p>
          <a:p>
            <a:pPr marL="0" indent="0" eaLnBrk="1" hangingPunct="1">
              <a:lnSpc>
                <a:spcPct val="130000"/>
              </a:lnSpc>
            </a:pPr>
            <a:r>
              <a:rPr kumimoji="0" lang="ko-KR" altLang="en-US" sz="2800" b="1" dirty="0">
                <a:ea typeface="맑은 고딕" panose="020B0503020000020004" pitchFamily="50" charset="-127"/>
              </a:rPr>
              <a:t>     </a:t>
            </a:r>
            <a:r>
              <a:rPr kumimoji="0" lang="ko-KR" altLang="en-US" sz="2800" dirty="0">
                <a:ea typeface="맑은 고딕" panose="020B0503020000020004" pitchFamily="50" charset="-127"/>
              </a:rPr>
              <a:t>⇒ 디버깅 노력 최소화 및 알고리즘 설계 신뢰성 확보</a:t>
            </a:r>
            <a:endParaRPr lang="en-US" altLang="ko-KR" sz="2800" dirty="0">
              <a:ea typeface="맑은 고딕" panose="020B0503020000020004" pitchFamily="50" charset="-127"/>
            </a:endParaRPr>
          </a:p>
          <a:p>
            <a:pPr marL="0" indent="0" eaLnBrk="1" hangingPunct="1">
              <a:lnSpc>
                <a:spcPct val="150000"/>
              </a:lnSpc>
            </a:pPr>
            <a:endParaRPr lang="en-US" altLang="ko-KR" sz="2800" dirty="0">
              <a:latin typeface="+mj-lt"/>
              <a:ea typeface="맑은 고딕" panose="020B0503020000020004" pitchFamily="50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7397332-F7D9-4A1D-9983-77C8DD4372A7}"/>
              </a:ext>
            </a:extLst>
          </p:cNvPr>
          <p:cNvSpPr txBox="1"/>
          <p:nvPr/>
        </p:nvSpPr>
        <p:spPr>
          <a:xfrm>
            <a:off x="1431745" y="13773839"/>
            <a:ext cx="9134659" cy="568418"/>
          </a:xfrm>
          <a:prstGeom prst="rect">
            <a:avLst/>
          </a:prstGeom>
          <a:solidFill>
            <a:srgbClr val="00467F"/>
          </a:solidFill>
        </p:spPr>
        <p:txBody>
          <a:bodyPr wrap="square" lIns="69053" tIns="34526" rIns="69053" bIns="34526" rtlCol="0">
            <a:spAutoFit/>
          </a:bodyPr>
          <a:lstStyle/>
          <a:p>
            <a:pPr defTabSz="3153897"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3266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맑은 고딕" panose="020B0503020000020004" pitchFamily="50" charset="-127"/>
                <a:cs typeface="Arial" pitchFamily="34" charset="0"/>
              </a:rPr>
              <a:t> </a:t>
            </a:r>
            <a:r>
              <a:rPr kumimoji="0" lang="ko-KR" altLang="en-US" sz="3266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맑은 고딕" panose="020B0503020000020004" pitchFamily="50" charset="-127"/>
                <a:cs typeface="Arial" pitchFamily="34" charset="0"/>
              </a:rPr>
              <a:t>모형차</a:t>
            </a:r>
            <a:r>
              <a:rPr kumimoji="0" lang="ko-KR" altLang="en-US" sz="3266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맑은 고딕" panose="020B0503020000020004" pitchFamily="50" charset="-127"/>
                <a:cs typeface="Arial" pitchFamily="34" charset="0"/>
              </a:rPr>
              <a:t> </a:t>
            </a:r>
            <a:r>
              <a:rPr kumimoji="0" lang="ko-KR" altLang="en-US" sz="3266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맑은 고딕" panose="020B0503020000020004" pitchFamily="50" charset="-127"/>
                <a:cs typeface="Arial" pitchFamily="34" charset="0"/>
              </a:rPr>
              <a:t>조향</a:t>
            </a:r>
            <a:r>
              <a:rPr kumimoji="0" lang="ko-KR" altLang="en-US" sz="3266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맑은 고딕" panose="020B0503020000020004" pitchFamily="50" charset="-127"/>
                <a:cs typeface="Arial" pitchFamily="34" charset="0"/>
              </a:rPr>
              <a:t> 해석 모델</a:t>
            </a:r>
          </a:p>
        </p:txBody>
      </p:sp>
      <p:sp>
        <p:nvSpPr>
          <p:cNvPr id="22" name="TextBox 54">
            <a:extLst>
              <a:ext uri="{FF2B5EF4-FFF2-40B4-BE49-F238E27FC236}">
                <a16:creationId xmlns:a16="http://schemas.microsoft.com/office/drawing/2014/main" id="{14607ED4-1131-43C8-9EE2-6996F0228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0181" y="14467614"/>
            <a:ext cx="8853182" cy="2378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053" tIns="34526" rIns="69053" bIns="34526">
            <a:spAutoFit/>
          </a:bodyPr>
          <a:lstStyle>
            <a:lvl1pPr marL="571500" indent="-571500" eaLnBrk="0" hangingPunct="0">
              <a:defRPr sz="8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defTabSz="3153897"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3000" dirty="0">
                <a:latin typeface="+mj-lt"/>
                <a:ea typeface="맑은 고딕" panose="020B0503020000020004" pitchFamily="50" charset="-127"/>
              </a:rPr>
              <a:t>■ </a:t>
            </a:r>
            <a:r>
              <a:rPr kumimoji="0" lang="ko-KR" altLang="en-US" sz="3000" b="1" dirty="0">
                <a:latin typeface="+mj-lt"/>
                <a:ea typeface="맑은 고딕" panose="020B0503020000020004" pitchFamily="50" charset="-127"/>
              </a:rPr>
              <a:t>해석 모델 선정</a:t>
            </a:r>
          </a:p>
          <a:p>
            <a:pPr marL="0" indent="0" defTabSz="3153897"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3000" dirty="0">
                <a:latin typeface="+mj-lt"/>
                <a:ea typeface="맑은 고딕" panose="020B0503020000020004" pitchFamily="50" charset="-127"/>
              </a:rPr>
              <a:t>  </a:t>
            </a:r>
          </a:p>
          <a:p>
            <a:pPr marL="0" indent="0" defTabSz="3153897" eaLnBrk="1" fontAlgn="auto" latinLnBrk="1" hangingPunct="1">
              <a:spcBef>
                <a:spcPts val="0"/>
              </a:spcBef>
              <a:spcAft>
                <a:spcPts val="0"/>
              </a:spcAft>
            </a:pPr>
            <a:endParaRPr kumimoji="0" lang="en-US" altLang="ko-KR" sz="3000" dirty="0">
              <a:latin typeface="+mj-lt"/>
              <a:ea typeface="맑은 고딕" panose="020B0503020000020004" pitchFamily="50" charset="-127"/>
            </a:endParaRPr>
          </a:p>
          <a:p>
            <a:pPr marL="0" indent="0" defTabSz="3153897" eaLnBrk="1" fontAlgn="auto" latinLnBrk="1" hangingPunct="1">
              <a:spcBef>
                <a:spcPts val="0"/>
              </a:spcBef>
              <a:spcAft>
                <a:spcPts val="0"/>
              </a:spcAft>
            </a:pPr>
            <a:endParaRPr kumimoji="0" lang="en-US" altLang="ko-KR" sz="3000" dirty="0">
              <a:latin typeface="+mj-lt"/>
              <a:ea typeface="맑은 고딕" panose="020B0503020000020004" pitchFamily="50" charset="-127"/>
            </a:endParaRPr>
          </a:p>
          <a:p>
            <a:pPr marL="0" indent="0" defTabSz="3153897" eaLnBrk="1" fontAlgn="auto" latinLnBrk="1" hangingPunct="1">
              <a:spcBef>
                <a:spcPts val="0"/>
              </a:spcBef>
              <a:spcAft>
                <a:spcPts val="0"/>
              </a:spcAft>
            </a:pPr>
            <a:endParaRPr kumimoji="0" lang="en-US" altLang="ko-KR" sz="3000" dirty="0">
              <a:latin typeface="+mj-lt"/>
              <a:ea typeface="맑은 고딕" panose="020B0503020000020004" pitchFamily="50" charset="-127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C5753C1-3410-45DC-AB79-3E97337C9FA6}"/>
              </a:ext>
            </a:extLst>
          </p:cNvPr>
          <p:cNvSpPr txBox="1"/>
          <p:nvPr/>
        </p:nvSpPr>
        <p:spPr>
          <a:xfrm>
            <a:off x="1453108" y="23478415"/>
            <a:ext cx="9134659" cy="568418"/>
          </a:xfrm>
          <a:prstGeom prst="rect">
            <a:avLst/>
          </a:prstGeom>
          <a:solidFill>
            <a:srgbClr val="00467F"/>
          </a:solidFill>
        </p:spPr>
        <p:txBody>
          <a:bodyPr wrap="square" lIns="69053" tIns="34526" rIns="69053" bIns="34526" rtlCol="0">
            <a:spAutoFit/>
          </a:bodyPr>
          <a:lstStyle/>
          <a:p>
            <a:pPr defTabSz="3153897"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3266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맑은 고딕" panose="020B0503020000020004" pitchFamily="50" charset="-127"/>
                <a:cs typeface="Arial" pitchFamily="34" charset="0"/>
              </a:rPr>
              <a:t> </a:t>
            </a:r>
            <a:r>
              <a:rPr kumimoji="0" lang="ko-KR" altLang="en-US" sz="3266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맑은 고딕" panose="020B0503020000020004" pitchFamily="50" charset="-127"/>
                <a:cs typeface="Arial" pitchFamily="34" charset="0"/>
              </a:rPr>
              <a:t>모델 타당성 검증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66CE0A36-FFCD-4634-871B-2FF4E9821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941" y="25746675"/>
            <a:ext cx="3321189" cy="284969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DCB194B-B8E1-4800-901E-E69D07419156}"/>
              </a:ext>
            </a:extLst>
          </p:cNvPr>
          <p:cNvSpPr txBox="1"/>
          <p:nvPr/>
        </p:nvSpPr>
        <p:spPr>
          <a:xfrm>
            <a:off x="1615060" y="23963495"/>
            <a:ext cx="8998728" cy="1799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600" dirty="0">
                <a:latin typeface="+mn-lt"/>
              </a:rPr>
              <a:t>- </a:t>
            </a:r>
            <a:r>
              <a:rPr lang="ko-KR" altLang="en-US" sz="2600" dirty="0">
                <a:latin typeface="+mn-lt"/>
              </a:rPr>
              <a:t>실험 조건 </a:t>
            </a:r>
            <a:r>
              <a:rPr lang="en-US" altLang="ko-KR" sz="2600" dirty="0">
                <a:latin typeface="+mn-lt"/>
              </a:rPr>
              <a:t>: </a:t>
            </a:r>
            <a:r>
              <a:rPr lang="ko-KR" altLang="en-US" sz="2600" dirty="0">
                <a:latin typeface="+mn-lt"/>
              </a:rPr>
              <a:t>차량 직진 속도 저속 </a:t>
            </a:r>
            <a:r>
              <a:rPr lang="en-US" altLang="ko-KR" sz="2600" b="1" dirty="0">
                <a:latin typeface="+mn-lt"/>
              </a:rPr>
              <a:t>(0.6m/s)</a:t>
            </a:r>
          </a:p>
          <a:p>
            <a:pPr>
              <a:lnSpc>
                <a:spcPct val="150000"/>
              </a:lnSpc>
            </a:pPr>
            <a:r>
              <a:rPr lang="en-US" altLang="ko-KR" sz="2600" dirty="0">
                <a:latin typeface="+mn-lt"/>
              </a:rPr>
              <a:t>- </a:t>
            </a:r>
            <a:r>
              <a:rPr lang="ko-KR" altLang="en-US" sz="2600" dirty="0">
                <a:latin typeface="+mn-lt"/>
              </a:rPr>
              <a:t>동일한 휠 </a:t>
            </a:r>
            <a:r>
              <a:rPr lang="ko-KR" altLang="en-US" sz="2600" dirty="0" err="1">
                <a:latin typeface="+mn-lt"/>
              </a:rPr>
              <a:t>조향각을</a:t>
            </a:r>
            <a:r>
              <a:rPr lang="ko-KR" altLang="en-US" sz="2600" dirty="0">
                <a:latin typeface="+mn-lt"/>
              </a:rPr>
              <a:t> 입력했을 때 실험과 시뮬레이션 시 </a:t>
            </a:r>
            <a:endParaRPr lang="en-US" altLang="ko-KR" sz="2600" dirty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altLang="ko-KR" sz="2600" dirty="0">
                <a:latin typeface="+mn-lt"/>
              </a:rPr>
              <a:t>   </a:t>
            </a:r>
            <a:r>
              <a:rPr lang="ko-KR" altLang="en-US" sz="2600" dirty="0">
                <a:latin typeface="+mn-lt"/>
              </a:rPr>
              <a:t>회전반경 결과 비교 </a:t>
            </a:r>
            <a:r>
              <a:rPr lang="en-US" altLang="ko-KR" sz="2600" dirty="0">
                <a:latin typeface="+mn-lt"/>
              </a:rPr>
              <a:t> </a:t>
            </a:r>
            <a:r>
              <a:rPr lang="ko-KR" altLang="en-US" sz="2600" dirty="0">
                <a:latin typeface="+mn-lt"/>
              </a:rPr>
              <a:t> </a:t>
            </a:r>
          </a:p>
        </p:txBody>
      </p:sp>
      <p:graphicFrame>
        <p:nvGraphicFramePr>
          <p:cNvPr id="52" name="내용 개체 틀 3">
            <a:extLst>
              <a:ext uri="{FF2B5EF4-FFF2-40B4-BE49-F238E27FC236}">
                <a16:creationId xmlns:a16="http://schemas.microsoft.com/office/drawing/2014/main" id="{53BDBE66-36A3-49BF-8034-2BA8788F12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5458660"/>
              </p:ext>
            </p:extLst>
          </p:nvPr>
        </p:nvGraphicFramePr>
        <p:xfrm>
          <a:off x="5389130" y="25759133"/>
          <a:ext cx="4900692" cy="2790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38B55666-F675-4FE8-A0D8-3C95BC293AE8}"/>
              </a:ext>
            </a:extLst>
          </p:cNvPr>
          <p:cNvSpPr txBox="1"/>
          <p:nvPr/>
        </p:nvSpPr>
        <p:spPr>
          <a:xfrm>
            <a:off x="2237921" y="28615637"/>
            <a:ext cx="83498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latin typeface="+mj-lt"/>
              </a:rPr>
              <a:t>시뮬레이션 결과</a:t>
            </a:r>
            <a:r>
              <a:rPr lang="en-US" altLang="ko-KR" sz="1600" dirty="0">
                <a:latin typeface="+mj-lt"/>
              </a:rPr>
              <a:t>(</a:t>
            </a:r>
            <a:r>
              <a:rPr lang="ko-KR" altLang="en-US" sz="1600" dirty="0">
                <a:latin typeface="+mj-lt"/>
              </a:rPr>
              <a:t>무게중심 변위</a:t>
            </a:r>
            <a:r>
              <a:rPr lang="en-US" altLang="ko-KR" sz="1600" dirty="0">
                <a:latin typeface="+mj-lt"/>
              </a:rPr>
              <a:t>)                          </a:t>
            </a:r>
            <a:r>
              <a:rPr lang="ko-KR" altLang="en-US" sz="1600" dirty="0">
                <a:latin typeface="+mj-lt"/>
              </a:rPr>
              <a:t>선회 실험 결과 비교</a:t>
            </a:r>
            <a:endParaRPr lang="en-US" altLang="ko-KR" sz="1600" dirty="0">
              <a:latin typeface="+mj-lt"/>
            </a:endParaRPr>
          </a:p>
          <a:p>
            <a:endParaRPr lang="en-US" altLang="ko-KR" sz="1600" dirty="0">
              <a:latin typeface="+mj-lt"/>
            </a:endParaRPr>
          </a:p>
          <a:p>
            <a:r>
              <a:rPr kumimoji="0" lang="ko-KR" altLang="en-US" sz="2800" b="1" dirty="0">
                <a:solidFill>
                  <a:srgbClr val="FF0000"/>
                </a:solidFill>
                <a:latin typeface="+mj-lt"/>
                <a:ea typeface="맑은 고딕" panose="020B0503020000020004" pitchFamily="50" charset="-127"/>
              </a:rPr>
              <a:t>⇒ 회전반경 오차범위 </a:t>
            </a:r>
            <a:r>
              <a:rPr kumimoji="0" lang="en-US" altLang="ko-KR" sz="2800" b="1" dirty="0">
                <a:solidFill>
                  <a:srgbClr val="FF0000"/>
                </a:solidFill>
                <a:latin typeface="+mj-lt"/>
                <a:ea typeface="맑은 고딕" panose="020B0503020000020004" pitchFamily="50" charset="-127"/>
              </a:rPr>
              <a:t>3.5%~9.3%</a:t>
            </a:r>
            <a:r>
              <a:rPr kumimoji="0" lang="ko-KR" altLang="en-US" sz="2800" b="1" dirty="0">
                <a:solidFill>
                  <a:srgbClr val="FF0000"/>
                </a:solidFill>
                <a:latin typeface="+mj-lt"/>
                <a:ea typeface="맑은 고딕" panose="020B0503020000020004" pitchFamily="50" charset="-127"/>
              </a:rPr>
              <a:t> </a:t>
            </a:r>
            <a:endParaRPr lang="ko-KR" altLang="en-US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5" name="TextBox 54">
            <a:extLst>
              <a:ext uri="{FF2B5EF4-FFF2-40B4-BE49-F238E27FC236}">
                <a16:creationId xmlns:a16="http://schemas.microsoft.com/office/drawing/2014/main" id="{8CF65A6F-86F3-4B7B-8159-6954B8EEC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81701" y="5182723"/>
            <a:ext cx="9349132" cy="4871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053" tIns="34526" rIns="69053" bIns="34526">
            <a:spAutoFit/>
          </a:bodyPr>
          <a:lstStyle>
            <a:lvl1pPr marL="571500" indent="-571500" eaLnBrk="0" hangingPunct="0">
              <a:defRPr sz="8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defTabSz="3153897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2800" dirty="0">
                <a:latin typeface="+mj-lt"/>
                <a:ea typeface="맑은 고딕" panose="020B0503020000020004" pitchFamily="50" charset="-127"/>
              </a:rPr>
              <a:t>   - </a:t>
            </a:r>
            <a:r>
              <a:rPr kumimoji="0" lang="ko-KR" altLang="en-US" sz="2800" dirty="0">
                <a:latin typeface="+mj-lt"/>
                <a:ea typeface="맑은 고딕" panose="020B0503020000020004" pitchFamily="50" charset="-127"/>
              </a:rPr>
              <a:t>장애물과 차량 무게중심사이 거리가 </a:t>
            </a:r>
            <a:r>
              <a:rPr kumimoji="0" lang="en-US" altLang="ko-KR" sz="2800" dirty="0">
                <a:latin typeface="+mj-lt"/>
                <a:ea typeface="맑은 고딕" panose="020B0503020000020004" pitchFamily="50" charset="-127"/>
              </a:rPr>
              <a:t>1m</a:t>
            </a:r>
            <a:r>
              <a:rPr kumimoji="0" lang="ko-KR" altLang="en-US" sz="2800" dirty="0">
                <a:latin typeface="+mj-lt"/>
                <a:ea typeface="맑은 고딕" panose="020B0503020000020004" pitchFamily="50" charset="-127"/>
              </a:rPr>
              <a:t>로 감지될 때    </a:t>
            </a:r>
            <a:endParaRPr kumimoji="0" lang="en-US" altLang="ko-KR" sz="2800" dirty="0">
              <a:latin typeface="+mj-lt"/>
              <a:ea typeface="맑은 고딕" panose="020B0503020000020004" pitchFamily="50" charset="-127"/>
            </a:endParaRPr>
          </a:p>
          <a:p>
            <a:pPr marL="0" indent="0" defTabSz="3153897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2800" dirty="0">
                <a:latin typeface="+mj-lt"/>
                <a:ea typeface="맑은 고딕" panose="020B0503020000020004" pitchFamily="50" charset="-127"/>
              </a:rPr>
              <a:t>      </a:t>
            </a:r>
            <a:r>
              <a:rPr kumimoji="0" lang="ko-KR" altLang="en-US" sz="2800" dirty="0">
                <a:latin typeface="+mj-lt"/>
                <a:ea typeface="맑은 고딕" panose="020B0503020000020004" pitchFamily="50" charset="-127"/>
              </a:rPr>
              <a:t>회피 알고리즘 시작</a:t>
            </a:r>
            <a:endParaRPr lang="en-US" altLang="ko-KR" sz="2800" dirty="0">
              <a:latin typeface="+mj-lt"/>
              <a:ea typeface="맑은 고딕" panose="020B0503020000020004" pitchFamily="50" charset="-127"/>
            </a:endParaRPr>
          </a:p>
          <a:p>
            <a:pPr marL="0" indent="0" eaLnBrk="1" hangingPunct="1">
              <a:lnSpc>
                <a:spcPct val="150000"/>
              </a:lnSpc>
            </a:pPr>
            <a:r>
              <a:rPr kumimoji="0" lang="en-US" altLang="ko-KR" sz="2800" dirty="0">
                <a:latin typeface="+mj-lt"/>
                <a:ea typeface="맑은 고딕" panose="020B0503020000020004" pitchFamily="50" charset="-127"/>
              </a:rPr>
              <a:t>   - </a:t>
            </a:r>
            <a:r>
              <a:rPr kumimoji="0" lang="ko-KR" altLang="en-US" sz="2800" dirty="0">
                <a:latin typeface="+mj-lt"/>
                <a:ea typeface="맑은 고딕" panose="020B0503020000020004" pitchFamily="50" charset="-127"/>
              </a:rPr>
              <a:t>장애물 회피 시작과 끝에서 차량은 주행선과 평행</a:t>
            </a:r>
            <a:endParaRPr kumimoji="0" lang="en-US" altLang="ko-KR" sz="2800" dirty="0">
              <a:latin typeface="+mj-lt"/>
              <a:ea typeface="맑은 고딕" panose="020B0503020000020004" pitchFamily="50" charset="-127"/>
            </a:endParaRPr>
          </a:p>
          <a:p>
            <a:pPr marL="0" indent="0" eaLnBrk="1" hangingPunct="1">
              <a:lnSpc>
                <a:spcPct val="150000"/>
              </a:lnSpc>
            </a:pPr>
            <a:r>
              <a:rPr kumimoji="0" lang="en-US" altLang="ko-KR" sz="2800" b="1" dirty="0">
                <a:latin typeface="+mj-lt"/>
                <a:ea typeface="맑은 고딕" panose="020B0503020000020004" pitchFamily="50" charset="-127"/>
              </a:rPr>
              <a:t>   -  Hermite </a:t>
            </a:r>
            <a:r>
              <a:rPr kumimoji="0" lang="ko-KR" altLang="en-US" sz="2800" dirty="0">
                <a:latin typeface="+mj-lt"/>
                <a:ea typeface="맑은 고딕" panose="020B0503020000020004" pitchFamily="50" charset="-127"/>
              </a:rPr>
              <a:t>곡선을</a:t>
            </a:r>
            <a:r>
              <a:rPr kumimoji="0" lang="ko-KR" altLang="en-US" sz="2800" b="1" dirty="0">
                <a:latin typeface="+mj-lt"/>
                <a:ea typeface="맑은 고딕" panose="020B0503020000020004" pitchFamily="50" charset="-127"/>
              </a:rPr>
              <a:t> </a:t>
            </a:r>
            <a:r>
              <a:rPr kumimoji="0" lang="ko-KR" altLang="en-US" sz="2800" dirty="0">
                <a:latin typeface="+mj-lt"/>
                <a:ea typeface="맑은 고딕" panose="020B0503020000020004" pitchFamily="50" charset="-127"/>
              </a:rPr>
              <a:t>사용하여 주행경로 생성</a:t>
            </a:r>
            <a:endParaRPr kumimoji="0" lang="en-US" altLang="ko-KR" sz="2800" dirty="0">
              <a:latin typeface="+mj-lt"/>
              <a:ea typeface="맑은 고딕" panose="020B0503020000020004" pitchFamily="50" charset="-127"/>
            </a:endParaRPr>
          </a:p>
          <a:p>
            <a:pPr marL="0" indent="0" eaLnBrk="1" hangingPunct="1">
              <a:lnSpc>
                <a:spcPct val="150000"/>
              </a:lnSpc>
            </a:pPr>
            <a:endParaRPr kumimoji="0" lang="en-US" altLang="ko-KR" sz="2400" dirty="0">
              <a:latin typeface="+mj-lt"/>
              <a:ea typeface="맑은 고딕" panose="020B0503020000020004" pitchFamily="50" charset="-127"/>
            </a:endParaRPr>
          </a:p>
          <a:p>
            <a:pPr marL="0" indent="0" eaLnBrk="1" hangingPunct="1">
              <a:lnSpc>
                <a:spcPct val="150000"/>
              </a:lnSpc>
            </a:pPr>
            <a:endParaRPr kumimoji="0" lang="en-US" altLang="ko-KR" sz="2400" dirty="0">
              <a:latin typeface="+mj-lt"/>
              <a:ea typeface="맑은 고딕" panose="020B0503020000020004" pitchFamily="50" charset="-127"/>
            </a:endParaRPr>
          </a:p>
          <a:p>
            <a:pPr marL="0" indent="0" eaLnBrk="1" hangingPunct="1">
              <a:lnSpc>
                <a:spcPct val="150000"/>
              </a:lnSpc>
            </a:pPr>
            <a:endParaRPr kumimoji="0" lang="en-US" altLang="ko-KR" sz="2400" dirty="0">
              <a:latin typeface="+mj-lt"/>
              <a:ea typeface="맑은 고딕" panose="020B0503020000020004" pitchFamily="50" charset="-127"/>
            </a:endParaRPr>
          </a:p>
          <a:p>
            <a:pPr marL="0" indent="0" eaLnBrk="1" hangingPunct="1">
              <a:lnSpc>
                <a:spcPct val="150000"/>
              </a:lnSpc>
            </a:pPr>
            <a:endParaRPr kumimoji="0" lang="en-US" altLang="ko-KR" sz="2400" dirty="0">
              <a:latin typeface="+mj-lt"/>
              <a:ea typeface="맑은 고딕" panose="020B0503020000020004" pitchFamily="50" charset="-127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BEAF585-4441-45F5-B7FD-9597DCF1724A}"/>
              </a:ext>
            </a:extLst>
          </p:cNvPr>
          <p:cNvSpPr txBox="1"/>
          <p:nvPr/>
        </p:nvSpPr>
        <p:spPr>
          <a:xfrm>
            <a:off x="11317270" y="11229381"/>
            <a:ext cx="9134659" cy="568418"/>
          </a:xfrm>
          <a:prstGeom prst="rect">
            <a:avLst/>
          </a:prstGeom>
          <a:solidFill>
            <a:srgbClr val="00467F"/>
          </a:solidFill>
        </p:spPr>
        <p:txBody>
          <a:bodyPr wrap="square" lIns="69053" tIns="34526" rIns="69053" bIns="34526" rtlCol="0">
            <a:spAutoFit/>
          </a:bodyPr>
          <a:lstStyle/>
          <a:p>
            <a:pPr defTabSz="3153897"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3266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맑은 고딕" panose="020B0503020000020004" pitchFamily="50" charset="-127"/>
                <a:cs typeface="Arial" pitchFamily="34" charset="0"/>
              </a:rPr>
              <a:t> </a:t>
            </a:r>
            <a:r>
              <a:rPr kumimoji="0" lang="ko-KR" altLang="en-US" sz="3266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맑은 고딕" panose="020B0503020000020004" pitchFamily="50" charset="-127"/>
                <a:cs typeface="Arial" pitchFamily="34" charset="0"/>
              </a:rPr>
              <a:t>주행 시뮬레이션 결과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5410E79-F0BE-4452-B637-A710FB1B4A7D}"/>
              </a:ext>
            </a:extLst>
          </p:cNvPr>
          <p:cNvSpPr txBox="1"/>
          <p:nvPr/>
        </p:nvSpPr>
        <p:spPr>
          <a:xfrm>
            <a:off x="11115421" y="24303261"/>
            <a:ext cx="9134659" cy="568418"/>
          </a:xfrm>
          <a:prstGeom prst="rect">
            <a:avLst/>
          </a:prstGeom>
          <a:solidFill>
            <a:srgbClr val="00467F"/>
          </a:solidFill>
        </p:spPr>
        <p:txBody>
          <a:bodyPr wrap="square" lIns="69053" tIns="34526" rIns="69053" bIns="34526" rtlCol="0">
            <a:spAutoFit/>
          </a:bodyPr>
          <a:lstStyle/>
          <a:p>
            <a:pPr defTabSz="3153897"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3266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맑은 고딕" panose="020B0503020000020004" pitchFamily="50" charset="-127"/>
                <a:cs typeface="Arial" pitchFamily="34" charset="0"/>
              </a:rPr>
              <a:t> </a:t>
            </a:r>
            <a:r>
              <a:rPr kumimoji="0" lang="ko-KR" altLang="en-US" sz="3266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맑은 고딕" panose="020B0503020000020004" pitchFamily="50" charset="-127"/>
                <a:cs typeface="Arial" pitchFamily="34" charset="0"/>
              </a:rPr>
              <a:t>결론</a:t>
            </a:r>
          </a:p>
        </p:txBody>
      </p:sp>
      <p:sp>
        <p:nvSpPr>
          <p:cNvPr id="64" name="TextBox 54">
            <a:extLst>
              <a:ext uri="{FF2B5EF4-FFF2-40B4-BE49-F238E27FC236}">
                <a16:creationId xmlns:a16="http://schemas.microsoft.com/office/drawing/2014/main" id="{D3034144-2A55-4BCF-8032-E83F97CED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0691" y="25229406"/>
            <a:ext cx="9349132" cy="3301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053" tIns="34526" rIns="69053" bIns="34526">
            <a:spAutoFit/>
          </a:bodyPr>
          <a:lstStyle>
            <a:lvl1pPr marL="571500" indent="-571500" eaLnBrk="0" hangingPunct="0">
              <a:defRPr sz="8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defTabSz="3153897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2800" b="1" dirty="0">
                <a:ea typeface="맑은 고딕" panose="020B0503020000020004" pitchFamily="50" charset="-127"/>
              </a:rPr>
              <a:t>■ </a:t>
            </a:r>
            <a:r>
              <a:rPr kumimoji="0" lang="ko-KR" altLang="en-US" sz="2800" b="1" dirty="0" err="1">
                <a:latin typeface="+mj-lt"/>
                <a:ea typeface="맑은 고딕" panose="020B0503020000020004" pitchFamily="50" charset="-127"/>
              </a:rPr>
              <a:t>모형차</a:t>
            </a:r>
            <a:r>
              <a:rPr kumimoji="0" lang="ko-KR" altLang="en-US" sz="2800" b="1" dirty="0">
                <a:latin typeface="+mj-lt"/>
                <a:ea typeface="맑은 고딕" panose="020B0503020000020004" pitchFamily="50" charset="-127"/>
              </a:rPr>
              <a:t> 제원을 고려한 차량 </a:t>
            </a:r>
            <a:r>
              <a:rPr kumimoji="0" lang="ko-KR" altLang="en-US" sz="2800" b="1" dirty="0" err="1">
                <a:latin typeface="+mj-lt"/>
                <a:ea typeface="맑은 고딕" panose="020B0503020000020004" pitchFamily="50" charset="-127"/>
              </a:rPr>
              <a:t>조향</a:t>
            </a:r>
            <a:r>
              <a:rPr kumimoji="0" lang="ko-KR" altLang="en-US" sz="2800" b="1" dirty="0">
                <a:latin typeface="+mj-lt"/>
                <a:ea typeface="맑은 고딕" panose="020B0503020000020004" pitchFamily="50" charset="-127"/>
              </a:rPr>
              <a:t> 해석 모델 개발</a:t>
            </a:r>
            <a:endParaRPr kumimoji="0" lang="en-US" altLang="ko-KR" sz="2800" b="1" dirty="0">
              <a:latin typeface="+mj-lt"/>
              <a:ea typeface="맑은 고딕" panose="020B0503020000020004" pitchFamily="50" charset="-127"/>
            </a:endParaRPr>
          </a:p>
          <a:p>
            <a:pPr marL="0" indent="0" defTabSz="3153897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2800" b="1" dirty="0">
                <a:ea typeface="맑은 고딕" panose="020B0503020000020004" pitchFamily="50" charset="-127"/>
              </a:rPr>
              <a:t>■ </a:t>
            </a:r>
            <a:r>
              <a:rPr kumimoji="0" lang="ko-KR" altLang="en-US" sz="2800" b="1" dirty="0">
                <a:latin typeface="+mj-lt"/>
                <a:ea typeface="맑은 고딕" panose="020B0503020000020004" pitchFamily="50" charset="-127"/>
              </a:rPr>
              <a:t>실험결과와의 비교를 통한 해석모델 타당성 검증</a:t>
            </a:r>
            <a:endParaRPr kumimoji="0" lang="en-US" altLang="ko-KR" sz="2800" b="1" dirty="0">
              <a:latin typeface="+mj-lt"/>
              <a:ea typeface="맑은 고딕" panose="020B0503020000020004" pitchFamily="50" charset="-127"/>
            </a:endParaRPr>
          </a:p>
          <a:p>
            <a:pPr marL="0" indent="0" defTabSz="3153897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2800" b="1" dirty="0">
                <a:ea typeface="맑은 고딕" panose="020B0503020000020004" pitchFamily="50" charset="-127"/>
              </a:rPr>
              <a:t>■ </a:t>
            </a:r>
            <a:r>
              <a:rPr kumimoji="0" lang="ko-KR" altLang="en-US" sz="2800" b="1" dirty="0">
                <a:latin typeface="+mj-lt"/>
                <a:ea typeface="맑은 고딕" panose="020B0503020000020004" pitchFamily="50" charset="-127"/>
              </a:rPr>
              <a:t>해석결과를 통한 목표 주행경로를 추종하는 </a:t>
            </a:r>
            <a:r>
              <a:rPr kumimoji="0" lang="ko-KR" altLang="en-US" sz="2800" b="1" dirty="0" err="1">
                <a:latin typeface="+mj-lt"/>
                <a:ea typeface="맑은 고딕" panose="020B0503020000020004" pitchFamily="50" charset="-127"/>
              </a:rPr>
              <a:t>조향</a:t>
            </a:r>
            <a:r>
              <a:rPr kumimoji="0" lang="ko-KR" altLang="en-US" sz="2800" b="1" dirty="0">
                <a:latin typeface="+mj-lt"/>
                <a:ea typeface="맑은 고딕" panose="020B0503020000020004" pitchFamily="50" charset="-127"/>
              </a:rPr>
              <a:t> </a:t>
            </a:r>
            <a:endParaRPr kumimoji="0" lang="en-US" altLang="ko-KR" sz="2800" b="1" dirty="0">
              <a:latin typeface="+mj-lt"/>
              <a:ea typeface="맑은 고딕" panose="020B0503020000020004" pitchFamily="50" charset="-127"/>
            </a:endParaRPr>
          </a:p>
          <a:p>
            <a:pPr marL="0" indent="0" defTabSz="3153897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2800" b="1" dirty="0">
                <a:latin typeface="+mj-lt"/>
                <a:ea typeface="맑은 고딕" panose="020B0503020000020004" pitchFamily="50" charset="-127"/>
              </a:rPr>
              <a:t>    </a:t>
            </a:r>
            <a:r>
              <a:rPr kumimoji="0" lang="ko-KR" altLang="en-US" sz="2800" b="1" dirty="0" err="1">
                <a:latin typeface="+mj-lt"/>
                <a:ea typeface="맑은 고딕" panose="020B0503020000020004" pitchFamily="50" charset="-127"/>
              </a:rPr>
              <a:t>서보모터</a:t>
            </a:r>
            <a:r>
              <a:rPr kumimoji="0" lang="ko-KR" altLang="en-US" sz="2800" b="1" dirty="0">
                <a:latin typeface="+mj-lt"/>
                <a:ea typeface="맑은 고딕" panose="020B0503020000020004" pitchFamily="50" charset="-127"/>
              </a:rPr>
              <a:t> 제어 </a:t>
            </a:r>
            <a:r>
              <a:rPr kumimoji="0" lang="ko-KR" altLang="en-US" sz="2800" b="1" dirty="0" err="1">
                <a:latin typeface="+mj-lt"/>
                <a:ea typeface="맑은 고딕" panose="020B0503020000020004" pitchFamily="50" charset="-127"/>
              </a:rPr>
              <a:t>입력값</a:t>
            </a:r>
            <a:r>
              <a:rPr kumimoji="0" lang="ko-KR" altLang="en-US" sz="2800" b="1" dirty="0">
                <a:latin typeface="+mj-lt"/>
                <a:ea typeface="맑은 고딕" panose="020B0503020000020004" pitchFamily="50" charset="-127"/>
              </a:rPr>
              <a:t> 도출</a:t>
            </a:r>
            <a:r>
              <a:rPr kumimoji="0" lang="en-US" altLang="ko-KR" sz="2800" b="1" dirty="0">
                <a:latin typeface="+mj-lt"/>
                <a:ea typeface="맑은 고딕" panose="020B0503020000020004" pitchFamily="50" charset="-127"/>
              </a:rPr>
              <a:t> </a:t>
            </a:r>
            <a:r>
              <a:rPr kumimoji="0" lang="ko-KR" altLang="en-US" sz="2800" b="1" dirty="0">
                <a:latin typeface="+mj-lt"/>
                <a:ea typeface="맑은 고딕" panose="020B0503020000020004" pitchFamily="50" charset="-127"/>
              </a:rPr>
              <a:t>및 실험결과와 비교 </a:t>
            </a:r>
          </a:p>
          <a:p>
            <a:pPr marL="0" indent="0" defTabSz="3153897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2800" b="1" dirty="0">
                <a:latin typeface="+mj-lt"/>
                <a:ea typeface="맑은 고딕" panose="020B0503020000020004" pitchFamily="50" charset="-127"/>
              </a:rPr>
              <a:t> </a:t>
            </a:r>
            <a:r>
              <a:rPr kumimoji="0" lang="en-US" altLang="ko-KR" sz="2700" b="1" dirty="0">
                <a:solidFill>
                  <a:srgbClr val="FF0000"/>
                </a:solidFill>
                <a:latin typeface="+mj-lt"/>
                <a:ea typeface="맑은 고딕" panose="020B0503020000020004" pitchFamily="50" charset="-127"/>
              </a:rPr>
              <a:t>⇒ </a:t>
            </a:r>
            <a:r>
              <a:rPr kumimoji="0" lang="ko-KR" altLang="en-US" sz="2700" b="1" dirty="0">
                <a:solidFill>
                  <a:srgbClr val="FF0000"/>
                </a:solidFill>
                <a:latin typeface="+mj-lt"/>
                <a:ea typeface="맑은 고딕" panose="020B0503020000020004" pitchFamily="50" charset="-127"/>
              </a:rPr>
              <a:t>개발시간 단축 및 </a:t>
            </a:r>
            <a:r>
              <a:rPr kumimoji="0" lang="ko-KR" altLang="en-US" sz="2700" b="1" dirty="0" err="1">
                <a:solidFill>
                  <a:srgbClr val="FF0000"/>
                </a:solidFill>
                <a:latin typeface="+mj-lt"/>
                <a:ea typeface="맑은 고딕" panose="020B0503020000020004" pitchFamily="50" charset="-127"/>
              </a:rPr>
              <a:t>조향제어</a:t>
            </a:r>
            <a:r>
              <a:rPr kumimoji="0" lang="ko-KR" altLang="en-US" sz="2700" b="1" dirty="0">
                <a:solidFill>
                  <a:srgbClr val="FF0000"/>
                </a:solidFill>
                <a:latin typeface="+mj-lt"/>
                <a:ea typeface="맑은 고딕" panose="020B0503020000020004" pitchFamily="50" charset="-127"/>
              </a:rPr>
              <a:t> 입력 설계안의 신뢰성 확인 </a:t>
            </a:r>
            <a:endParaRPr kumimoji="0" lang="en-US" altLang="ko-KR" sz="2700" b="1" dirty="0">
              <a:latin typeface="+mj-lt"/>
              <a:ea typeface="맑은 고딕" panose="020B0503020000020004" pitchFamily="50" charset="-127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8815D65-675D-4F3F-9BED-3A7C8613C90F}"/>
              </a:ext>
            </a:extLst>
          </p:cNvPr>
          <p:cNvSpPr txBox="1"/>
          <p:nvPr/>
        </p:nvSpPr>
        <p:spPr>
          <a:xfrm>
            <a:off x="1410084" y="15325496"/>
            <a:ext cx="4062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153897"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600" b="1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&lt; </a:t>
            </a:r>
            <a:r>
              <a:rPr kumimoji="0" lang="en-US" altLang="ko-KR" sz="1600" b="1" dirty="0" err="1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MapleSim</a:t>
            </a:r>
            <a:r>
              <a:rPr kumimoji="0" lang="ko-KR" altLang="en-US" sz="1600" b="1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kumimoji="0" lang="en-US" altLang="ko-KR" sz="1600" b="1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Model</a:t>
            </a:r>
            <a:r>
              <a:rPr kumimoji="0" lang="ko-KR" altLang="en-US" sz="1600" b="1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kumimoji="0" lang="en-US" altLang="ko-KR" sz="1600" b="1" dirty="0">
                <a:solidFill>
                  <a:prstClr val="black"/>
                </a:solidFill>
                <a:latin typeface="+mj-lt"/>
                <a:ea typeface="맑은 고딕" panose="020B0503020000020004" pitchFamily="50" charset="-127"/>
                <a:cs typeface="Arial" panose="020B0604020202020204" pitchFamily="34" charset="0"/>
              </a:rPr>
              <a:t>&gt;</a:t>
            </a: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79F6D9BB-16D8-4886-91B8-567B6776810C}"/>
              </a:ext>
            </a:extLst>
          </p:cNvPr>
          <p:cNvGrpSpPr/>
          <p:nvPr/>
        </p:nvGrpSpPr>
        <p:grpSpPr>
          <a:xfrm>
            <a:off x="5302700" y="15086570"/>
            <a:ext cx="5507847" cy="3505190"/>
            <a:chOff x="5731990" y="14928000"/>
            <a:chExt cx="6604620" cy="4924425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C8875848-9235-41EB-9AB2-43AEAD04A9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31990" y="14928000"/>
              <a:ext cx="4781550" cy="4924425"/>
            </a:xfrm>
            <a:prstGeom prst="rect">
              <a:avLst/>
            </a:prstGeom>
          </p:spPr>
        </p:pic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E568C359-F2B2-44B5-A0C1-34D4153C9023}"/>
                </a:ext>
              </a:extLst>
            </p:cNvPr>
            <p:cNvSpPr/>
            <p:nvPr/>
          </p:nvSpPr>
          <p:spPr>
            <a:xfrm>
              <a:off x="6880000" y="16684016"/>
              <a:ext cx="544892" cy="1104466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j-lt"/>
              </a:endParaRPr>
            </a:p>
          </p:txBody>
        </p:sp>
        <p:sp>
          <p:nvSpPr>
            <p:cNvPr id="56" name="직사각형 55">
              <a:extLst>
                <a:ext uri="{FF2B5EF4-FFF2-40B4-BE49-F238E27FC236}">
                  <a16:creationId xmlns:a16="http://schemas.microsoft.com/office/drawing/2014/main" id="{7ED7A932-C5A3-4CED-BB25-5E3BE47AB7C9}"/>
                </a:ext>
              </a:extLst>
            </p:cNvPr>
            <p:cNvSpPr/>
            <p:nvPr/>
          </p:nvSpPr>
          <p:spPr>
            <a:xfrm>
              <a:off x="6639103" y="17815338"/>
              <a:ext cx="3257203" cy="1277713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j-lt"/>
              </a:endParaRPr>
            </a:p>
          </p:txBody>
        </p:sp>
        <p:sp>
          <p:nvSpPr>
            <p:cNvPr id="55" name="직사각형 54">
              <a:extLst>
                <a:ext uri="{FF2B5EF4-FFF2-40B4-BE49-F238E27FC236}">
                  <a16:creationId xmlns:a16="http://schemas.microsoft.com/office/drawing/2014/main" id="{F9529EE8-B740-4C07-BF16-7712DE5F34A3}"/>
                </a:ext>
              </a:extLst>
            </p:cNvPr>
            <p:cNvSpPr/>
            <p:nvPr/>
          </p:nvSpPr>
          <p:spPr>
            <a:xfrm rot="5400000">
              <a:off x="8032743" y="17260224"/>
              <a:ext cx="904657" cy="371858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j-lt"/>
              </a:endParaRPr>
            </a:p>
          </p:txBody>
        </p:sp>
        <p:sp>
          <p:nvSpPr>
            <p:cNvPr id="59" name="직사각형 58">
              <a:extLst>
                <a:ext uri="{FF2B5EF4-FFF2-40B4-BE49-F238E27FC236}">
                  <a16:creationId xmlns:a16="http://schemas.microsoft.com/office/drawing/2014/main" id="{C5E036B2-E40B-4575-A9CE-C848EAA6A715}"/>
                </a:ext>
              </a:extLst>
            </p:cNvPr>
            <p:cNvSpPr/>
            <p:nvPr/>
          </p:nvSpPr>
          <p:spPr>
            <a:xfrm>
              <a:off x="9248794" y="16701220"/>
              <a:ext cx="544892" cy="1104466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j-lt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F5B02E7-46CD-4F51-BCA9-14B9CE4ECFEC}"/>
                </a:ext>
              </a:extLst>
            </p:cNvPr>
            <p:cNvSpPr txBox="1"/>
            <p:nvPr/>
          </p:nvSpPr>
          <p:spPr>
            <a:xfrm>
              <a:off x="10728978" y="16624729"/>
              <a:ext cx="1155338" cy="4756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>
                  <a:latin typeface="+mj-lt"/>
                </a:rPr>
                <a:t> </a:t>
              </a:r>
              <a:r>
                <a:rPr lang="en-US" altLang="ko-KR" sz="1600" b="1" dirty="0">
                  <a:latin typeface="+mj-lt"/>
                </a:rPr>
                <a:t>wheel</a:t>
              </a:r>
              <a:r>
                <a:rPr lang="en-US" altLang="ko-KR" sz="1200" b="1" dirty="0">
                  <a:latin typeface="+mj-lt"/>
                </a:rPr>
                <a:t> </a:t>
              </a:r>
              <a:endParaRPr lang="ko-KR" altLang="en-US" sz="1200" b="1" dirty="0">
                <a:latin typeface="+mj-lt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455B660-ACE5-4657-92AE-356D42C231DA}"/>
                </a:ext>
              </a:extLst>
            </p:cNvPr>
            <p:cNvSpPr txBox="1"/>
            <p:nvPr/>
          </p:nvSpPr>
          <p:spPr>
            <a:xfrm>
              <a:off x="10811214" y="17449678"/>
              <a:ext cx="1364795" cy="4756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latin typeface="+mj-lt"/>
                </a:rPr>
                <a:t>body </a:t>
              </a:r>
              <a:endParaRPr lang="ko-KR" altLang="en-US" sz="1600" b="1" dirty="0">
                <a:latin typeface="+mj-lt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5796E5D2-EC95-431D-935C-4E65A52963A6}"/>
                </a:ext>
              </a:extLst>
            </p:cNvPr>
            <p:cNvSpPr txBox="1"/>
            <p:nvPr/>
          </p:nvSpPr>
          <p:spPr>
            <a:xfrm>
              <a:off x="10875839" y="17898679"/>
              <a:ext cx="1460771" cy="4756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latin typeface="+mj-lt"/>
                </a:rPr>
                <a:t>tire </a:t>
              </a:r>
              <a:endParaRPr lang="ko-KR" altLang="en-US" sz="1600" b="1" dirty="0">
                <a:latin typeface="+mj-lt"/>
              </a:endParaRPr>
            </a:p>
          </p:txBody>
        </p:sp>
      </p:grpSp>
      <p:graphicFrame>
        <p:nvGraphicFramePr>
          <p:cNvPr id="63" name="표 62">
            <a:extLst>
              <a:ext uri="{FF2B5EF4-FFF2-40B4-BE49-F238E27FC236}">
                <a16:creationId xmlns:a16="http://schemas.microsoft.com/office/drawing/2014/main" id="{004A7E97-1F77-4CBF-BA74-FD9D6F8FA91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09409" y="19320727"/>
          <a:ext cx="3990335" cy="21728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55700">
                  <a:extLst>
                    <a:ext uri="{9D8B030D-6E8A-4147-A177-3AD203B41FA5}">
                      <a16:colId xmlns:a16="http://schemas.microsoft.com/office/drawing/2014/main" val="1580557812"/>
                    </a:ext>
                  </a:extLst>
                </a:gridCol>
                <a:gridCol w="1489737">
                  <a:extLst>
                    <a:ext uri="{9D8B030D-6E8A-4147-A177-3AD203B41FA5}">
                      <a16:colId xmlns:a16="http://schemas.microsoft.com/office/drawing/2014/main" val="1171502742"/>
                    </a:ext>
                  </a:extLst>
                </a:gridCol>
                <a:gridCol w="691563">
                  <a:extLst>
                    <a:ext uri="{9D8B030D-6E8A-4147-A177-3AD203B41FA5}">
                      <a16:colId xmlns:a16="http://schemas.microsoft.com/office/drawing/2014/main" val="964672200"/>
                    </a:ext>
                  </a:extLst>
                </a:gridCol>
                <a:gridCol w="553335">
                  <a:extLst>
                    <a:ext uri="{9D8B030D-6E8A-4147-A177-3AD203B41FA5}">
                      <a16:colId xmlns:a16="http://schemas.microsoft.com/office/drawing/2014/main" val="1207634111"/>
                    </a:ext>
                  </a:extLst>
                </a:gridCol>
              </a:tblGrid>
              <a:tr h="23660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solidFill>
                            <a:schemeClr val="bg1"/>
                          </a:solidFill>
                        </a:rPr>
                        <a:t>구분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err="1">
                          <a:solidFill>
                            <a:schemeClr val="bg1"/>
                          </a:solidFill>
                        </a:rPr>
                        <a:t>설계변수</a:t>
                      </a:r>
                      <a:endParaRPr lang="ko-KR" alt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</a:rPr>
                        <a:t>Value</a:t>
                      </a:r>
                      <a:endParaRPr lang="ko-KR" alt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solidFill>
                            <a:schemeClr val="bg1"/>
                          </a:solidFill>
                        </a:rPr>
                        <a:t>단위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679628"/>
                  </a:ext>
                </a:extLst>
              </a:tr>
              <a:tr h="236603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Input</a:t>
                      </a:r>
                      <a:r>
                        <a:rPr lang="en-US" altLang="ko-KR" sz="1100" baseline="0" dirty="0"/>
                        <a:t> </a:t>
                      </a:r>
                      <a:r>
                        <a:rPr lang="en-US" altLang="ko-KR" sz="1100" dirty="0"/>
                        <a:t>Signal</a:t>
                      </a:r>
                      <a:endParaRPr lang="ko-KR" alt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C6FA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err="1"/>
                        <a:t>Initial_velocity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0.6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m/s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990895"/>
                  </a:ext>
                </a:extLst>
              </a:tr>
              <a:tr h="354905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Left </a:t>
                      </a:r>
                      <a:r>
                        <a:rPr lang="en-US" altLang="ko-KR" sz="1000" dirty="0" err="1"/>
                        <a:t>wheel_ang</a:t>
                      </a:r>
                      <a:endParaRPr lang="en-US" altLang="ko-K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0.4328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radian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3841168"/>
                  </a:ext>
                </a:extLst>
              </a:tr>
              <a:tr h="354905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Right </a:t>
                      </a:r>
                      <a:r>
                        <a:rPr lang="en-US" altLang="ko-KR" sz="1000" dirty="0" err="1"/>
                        <a:t>wheel_ang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0.3578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radian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263417"/>
                  </a:ext>
                </a:extLst>
              </a:tr>
              <a:tr h="236603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suspension</a:t>
                      </a:r>
                      <a:endParaRPr lang="ko-KR" alt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7F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Stiffness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286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N/m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5912582"/>
                  </a:ext>
                </a:extLst>
              </a:tr>
              <a:tr h="236603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Damping coefficient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10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Ns/m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296586"/>
                  </a:ext>
                </a:extLst>
              </a:tr>
              <a:tr h="236603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tire</a:t>
                      </a:r>
                      <a:endParaRPr lang="ko-KR" alt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Radius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0.091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m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2476517"/>
                  </a:ext>
                </a:extLst>
              </a:tr>
              <a:tr h="236603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Width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0.0375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m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234341"/>
                  </a:ext>
                </a:extLst>
              </a:tr>
            </a:tbl>
          </a:graphicData>
        </a:graphic>
      </p:graphicFrame>
      <p:graphicFrame>
        <p:nvGraphicFramePr>
          <p:cNvPr id="67" name="내용 개체 틀 3">
            <a:extLst>
              <a:ext uri="{FF2B5EF4-FFF2-40B4-BE49-F238E27FC236}">
                <a16:creationId xmlns:a16="http://schemas.microsoft.com/office/drawing/2014/main" id="{A1AA6111-3AB0-4877-97FD-3C4EEB132ADE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392504" y="18897126"/>
          <a:ext cx="2355636" cy="2126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060">
                  <a:extLst>
                    <a:ext uri="{9D8B030D-6E8A-4147-A177-3AD203B41FA5}">
                      <a16:colId xmlns:a16="http://schemas.microsoft.com/office/drawing/2014/main" val="3511768810"/>
                    </a:ext>
                  </a:extLst>
                </a:gridCol>
                <a:gridCol w="833702">
                  <a:extLst>
                    <a:ext uri="{9D8B030D-6E8A-4147-A177-3AD203B41FA5}">
                      <a16:colId xmlns:a16="http://schemas.microsoft.com/office/drawing/2014/main" val="2566694163"/>
                    </a:ext>
                  </a:extLst>
                </a:gridCol>
                <a:gridCol w="913874">
                  <a:extLst>
                    <a:ext uri="{9D8B030D-6E8A-4147-A177-3AD203B41FA5}">
                      <a16:colId xmlns:a16="http://schemas.microsoft.com/office/drawing/2014/main" val="3823938495"/>
                    </a:ext>
                  </a:extLst>
                </a:gridCol>
              </a:tblGrid>
              <a:tr h="2209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Yaw </a:t>
                      </a:r>
                    </a:p>
                    <a:p>
                      <a:pPr algn="ctr" fontAlgn="ctr"/>
                      <a:r>
                        <a:rPr lang="en-US" altLang="ko-K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angle</a:t>
                      </a:r>
                    </a:p>
                  </a:txBody>
                  <a:tcPr marL="7620" marR="7620" marT="762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휠 </a:t>
                      </a:r>
                      <a:r>
                        <a:rPr lang="ko-KR" altLang="en-US" sz="11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조향각</a:t>
                      </a:r>
                      <a:r>
                        <a:rPr lang="en-US" altLang="ko-K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(degree)</a:t>
                      </a:r>
                      <a:endParaRPr lang="ko-KR" alt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ko-KR" alt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anchor="ctr"/>
                </a:tc>
                <a:extLst>
                  <a:ext uri="{0D108BD9-81ED-4DB2-BD59-A6C34878D82A}">
                    <a16:rowId xmlns:a16="http://schemas.microsoft.com/office/drawing/2014/main" val="4201746730"/>
                  </a:ext>
                </a:extLst>
              </a:tr>
              <a:tr h="289560">
                <a:tc vMerge="1">
                  <a:txBody>
                    <a:bodyPr/>
                    <a:lstStyle/>
                    <a:p>
                      <a:pPr algn="l" fontAlgn="ctr"/>
                      <a:endParaRPr lang="ko-KR" alt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Left</a:t>
                      </a:r>
                      <a:endParaRPr lang="ko-KR" alt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Right</a:t>
                      </a:r>
                      <a:endParaRPr lang="ko-KR" alt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48294"/>
                  </a:ext>
                </a:extLst>
              </a:tr>
              <a:tr h="26936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-25</a:t>
                      </a: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-20.5</a:t>
                      </a: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-26.2</a:t>
                      </a:r>
                    </a:p>
                  </a:txBody>
                  <a:tcPr marL="7620" marR="7620" marT="7620" anchor="ctr"/>
                </a:tc>
                <a:extLst>
                  <a:ext uri="{0D108BD9-81ED-4DB2-BD59-A6C34878D82A}">
                    <a16:rowId xmlns:a16="http://schemas.microsoft.com/office/drawing/2014/main" val="1486039502"/>
                  </a:ext>
                </a:extLst>
              </a:tr>
              <a:tr h="26936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-16</a:t>
                      </a: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-14.8</a:t>
                      </a: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-17.2</a:t>
                      </a:r>
                    </a:p>
                  </a:txBody>
                  <a:tcPr marL="7620" marR="7620" marT="7620" anchor="ctr"/>
                </a:tc>
                <a:extLst>
                  <a:ext uri="{0D108BD9-81ED-4DB2-BD59-A6C34878D82A}">
                    <a16:rowId xmlns:a16="http://schemas.microsoft.com/office/drawing/2014/main" val="4279880882"/>
                  </a:ext>
                </a:extLst>
              </a:tr>
              <a:tr h="26936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-10</a:t>
                      </a: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-9.5</a:t>
                      </a: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-10.4</a:t>
                      </a:r>
                    </a:p>
                  </a:txBody>
                  <a:tcPr marL="7620" marR="7620" marT="7620" anchor="ctr"/>
                </a:tc>
                <a:extLst>
                  <a:ext uri="{0D108BD9-81ED-4DB2-BD59-A6C34878D82A}">
                    <a16:rowId xmlns:a16="http://schemas.microsoft.com/office/drawing/2014/main" val="4214726765"/>
                  </a:ext>
                </a:extLst>
              </a:tr>
              <a:tr h="26936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11.3</a:t>
                      </a: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10.1</a:t>
                      </a:r>
                    </a:p>
                  </a:txBody>
                  <a:tcPr marL="7620" marR="7620" marT="7620" anchor="ctr"/>
                </a:tc>
                <a:extLst>
                  <a:ext uri="{0D108BD9-81ED-4DB2-BD59-A6C34878D82A}">
                    <a16:rowId xmlns:a16="http://schemas.microsoft.com/office/drawing/2014/main" val="2781536715"/>
                  </a:ext>
                </a:extLst>
              </a:tr>
              <a:tr h="26936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</a:t>
                      </a: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17.3</a:t>
                      </a: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14.9</a:t>
                      </a:r>
                    </a:p>
                  </a:txBody>
                  <a:tcPr marL="7620" marR="7620" marT="7620" anchor="ctr"/>
                </a:tc>
                <a:extLst>
                  <a:ext uri="{0D108BD9-81ED-4DB2-BD59-A6C34878D82A}">
                    <a16:rowId xmlns:a16="http://schemas.microsoft.com/office/drawing/2014/main" val="410099044"/>
                  </a:ext>
                </a:extLst>
              </a:tr>
              <a:tr h="26936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25</a:t>
                      </a: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24.8</a:t>
                      </a:r>
                    </a:p>
                  </a:txBody>
                  <a:tcPr marL="7620" marR="7620" marT="76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19.6</a:t>
                      </a:r>
                    </a:p>
                  </a:txBody>
                  <a:tcPr marL="7620" marR="7620" marT="7620" anchor="ctr"/>
                </a:tc>
                <a:extLst>
                  <a:ext uri="{0D108BD9-81ED-4DB2-BD59-A6C34878D82A}">
                    <a16:rowId xmlns:a16="http://schemas.microsoft.com/office/drawing/2014/main" val="3689954784"/>
                  </a:ext>
                </a:extLst>
              </a:tr>
            </a:tbl>
          </a:graphicData>
        </a:graphic>
      </p:graphicFrame>
      <p:sp>
        <p:nvSpPr>
          <p:cNvPr id="68" name="TextBox 67">
            <a:extLst>
              <a:ext uri="{FF2B5EF4-FFF2-40B4-BE49-F238E27FC236}">
                <a16:creationId xmlns:a16="http://schemas.microsoft.com/office/drawing/2014/main" id="{59B9A2D2-2203-48F6-98AC-24F3F79A3162}"/>
              </a:ext>
            </a:extLst>
          </p:cNvPr>
          <p:cNvSpPr txBox="1"/>
          <p:nvPr/>
        </p:nvSpPr>
        <p:spPr>
          <a:xfrm>
            <a:off x="8537592" y="19135944"/>
            <a:ext cx="2412049" cy="404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>
                <a:latin typeface="+mj-lt"/>
              </a:rPr>
              <a:t>  </a:t>
            </a:r>
          </a:p>
        </p:txBody>
      </p:sp>
      <p:pic>
        <p:nvPicPr>
          <p:cNvPr id="69" name="그림 68">
            <a:extLst>
              <a:ext uri="{FF2B5EF4-FFF2-40B4-BE49-F238E27FC236}">
                <a16:creationId xmlns:a16="http://schemas.microsoft.com/office/drawing/2014/main" id="{63D142AC-361C-4ED8-ABD0-6E00DD1CF0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06690" y="7821186"/>
            <a:ext cx="7611773" cy="3261405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14F19859-E2C0-446A-AA4B-3CD7FF5D4E94}"/>
              </a:ext>
            </a:extLst>
          </p:cNvPr>
          <p:cNvSpPr/>
          <p:nvPr/>
        </p:nvSpPr>
        <p:spPr>
          <a:xfrm>
            <a:off x="9239470" y="17310300"/>
            <a:ext cx="148015" cy="148015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직사각형 70">
            <a:extLst>
              <a:ext uri="{FF2B5EF4-FFF2-40B4-BE49-F238E27FC236}">
                <a16:creationId xmlns:a16="http://schemas.microsoft.com/office/drawing/2014/main" id="{1091D642-A038-4D1E-9B62-26530DD95043}"/>
              </a:ext>
            </a:extLst>
          </p:cNvPr>
          <p:cNvSpPr/>
          <p:nvPr/>
        </p:nvSpPr>
        <p:spPr>
          <a:xfrm>
            <a:off x="5929840" y="16015451"/>
            <a:ext cx="343806" cy="284358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sp>
        <p:nvSpPr>
          <p:cNvPr id="72" name="직사각형 71">
            <a:extLst>
              <a:ext uri="{FF2B5EF4-FFF2-40B4-BE49-F238E27FC236}">
                <a16:creationId xmlns:a16="http://schemas.microsoft.com/office/drawing/2014/main" id="{E49CE333-2160-4AAB-AE64-87A16752F0C9}"/>
              </a:ext>
            </a:extLst>
          </p:cNvPr>
          <p:cNvSpPr/>
          <p:nvPr/>
        </p:nvSpPr>
        <p:spPr>
          <a:xfrm>
            <a:off x="5967319" y="18081431"/>
            <a:ext cx="343806" cy="284358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A2B7FA38-5AD4-490E-A415-F857F37DE804}"/>
              </a:ext>
            </a:extLst>
          </p:cNvPr>
          <p:cNvSpPr/>
          <p:nvPr/>
        </p:nvSpPr>
        <p:spPr>
          <a:xfrm>
            <a:off x="8537592" y="16044086"/>
            <a:ext cx="343806" cy="284358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sp>
        <p:nvSpPr>
          <p:cNvPr id="74" name="직사각형 73">
            <a:extLst>
              <a:ext uri="{FF2B5EF4-FFF2-40B4-BE49-F238E27FC236}">
                <a16:creationId xmlns:a16="http://schemas.microsoft.com/office/drawing/2014/main" id="{8480816F-D136-4FA9-8DA0-E9F56133B59E}"/>
              </a:ext>
            </a:extLst>
          </p:cNvPr>
          <p:cNvSpPr/>
          <p:nvPr/>
        </p:nvSpPr>
        <p:spPr>
          <a:xfrm>
            <a:off x="8492885" y="18055031"/>
            <a:ext cx="343806" cy="284358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sp>
        <p:nvSpPr>
          <p:cNvPr id="76" name="직사각형 75">
            <a:extLst>
              <a:ext uri="{FF2B5EF4-FFF2-40B4-BE49-F238E27FC236}">
                <a16:creationId xmlns:a16="http://schemas.microsoft.com/office/drawing/2014/main" id="{3AEDEB2C-1AFB-4E22-B913-F1846820CB68}"/>
              </a:ext>
            </a:extLst>
          </p:cNvPr>
          <p:cNvSpPr/>
          <p:nvPr/>
        </p:nvSpPr>
        <p:spPr>
          <a:xfrm>
            <a:off x="9240303" y="16994152"/>
            <a:ext cx="148015" cy="14801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직사각형 76">
            <a:extLst>
              <a:ext uri="{FF2B5EF4-FFF2-40B4-BE49-F238E27FC236}">
                <a16:creationId xmlns:a16="http://schemas.microsoft.com/office/drawing/2014/main" id="{1783E8A8-63A4-47F4-A3F1-0B3D861C5B2B}"/>
              </a:ext>
            </a:extLst>
          </p:cNvPr>
          <p:cNvSpPr/>
          <p:nvPr/>
        </p:nvSpPr>
        <p:spPr>
          <a:xfrm>
            <a:off x="9241780" y="16695414"/>
            <a:ext cx="148015" cy="14801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직사각형 77">
            <a:extLst>
              <a:ext uri="{FF2B5EF4-FFF2-40B4-BE49-F238E27FC236}">
                <a16:creationId xmlns:a16="http://schemas.microsoft.com/office/drawing/2014/main" id="{4C7BE025-C945-43F3-88AD-E23010EBE4ED}"/>
              </a:ext>
            </a:extLst>
          </p:cNvPr>
          <p:cNvSpPr/>
          <p:nvPr/>
        </p:nvSpPr>
        <p:spPr>
          <a:xfrm>
            <a:off x="9257020" y="16379664"/>
            <a:ext cx="148015" cy="14801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9" name="직사각형 78">
            <a:extLst>
              <a:ext uri="{FF2B5EF4-FFF2-40B4-BE49-F238E27FC236}">
                <a16:creationId xmlns:a16="http://schemas.microsoft.com/office/drawing/2014/main" id="{9E07F144-069E-43F0-8D5C-FBE3DEA3372D}"/>
              </a:ext>
            </a:extLst>
          </p:cNvPr>
          <p:cNvSpPr/>
          <p:nvPr/>
        </p:nvSpPr>
        <p:spPr>
          <a:xfrm>
            <a:off x="7179438" y="17279973"/>
            <a:ext cx="343806" cy="284358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sp>
        <p:nvSpPr>
          <p:cNvPr id="80" name="직사각형 79">
            <a:extLst>
              <a:ext uri="{FF2B5EF4-FFF2-40B4-BE49-F238E27FC236}">
                <a16:creationId xmlns:a16="http://schemas.microsoft.com/office/drawing/2014/main" id="{077F8AB1-70B4-47C8-859A-1A6A6229BC2C}"/>
              </a:ext>
            </a:extLst>
          </p:cNvPr>
          <p:cNvSpPr/>
          <p:nvPr/>
        </p:nvSpPr>
        <p:spPr>
          <a:xfrm>
            <a:off x="9243448" y="17630067"/>
            <a:ext cx="148015" cy="148015"/>
          </a:xfrm>
          <a:prstGeom prst="rect">
            <a:avLst/>
          </a:prstGeom>
          <a:solidFill>
            <a:srgbClr val="86C6FA"/>
          </a:solidFill>
          <a:ln>
            <a:solidFill>
              <a:srgbClr val="86C6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D71BCB7-2353-4F01-8968-91FCD18F8128}"/>
              </a:ext>
            </a:extLst>
          </p:cNvPr>
          <p:cNvSpPr txBox="1"/>
          <p:nvPr/>
        </p:nvSpPr>
        <p:spPr>
          <a:xfrm>
            <a:off x="9476349" y="17490052"/>
            <a:ext cx="12181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atin typeface="+mj-lt"/>
              </a:rPr>
              <a:t>sensor </a:t>
            </a:r>
            <a:endParaRPr lang="ko-KR" altLang="en-US" sz="1600" b="1" dirty="0">
              <a:latin typeface="+mj-lt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4BF0A8D-6687-4D0C-99D0-79D1B2CC5A66}"/>
              </a:ext>
            </a:extLst>
          </p:cNvPr>
          <p:cNvSpPr txBox="1"/>
          <p:nvPr/>
        </p:nvSpPr>
        <p:spPr>
          <a:xfrm>
            <a:off x="9464144" y="16577856"/>
            <a:ext cx="12811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atin typeface="+mj-lt"/>
              </a:rPr>
              <a:t>suspension</a:t>
            </a:r>
            <a:r>
              <a:rPr lang="en-US" altLang="ko-KR" sz="1200" b="1" dirty="0">
                <a:latin typeface="+mj-lt"/>
              </a:rPr>
              <a:t> </a:t>
            </a:r>
            <a:endParaRPr lang="ko-KR" altLang="en-US" sz="1200" b="1" dirty="0">
              <a:latin typeface="+mj-lt"/>
            </a:endParaRPr>
          </a:p>
        </p:txBody>
      </p:sp>
      <p:sp>
        <p:nvSpPr>
          <p:cNvPr id="15" name="화살표: 오른쪽 14">
            <a:extLst>
              <a:ext uri="{FF2B5EF4-FFF2-40B4-BE49-F238E27FC236}">
                <a16:creationId xmlns:a16="http://schemas.microsoft.com/office/drawing/2014/main" id="{73B3E0A7-8CAE-4FEC-9477-5D6B9D84B19F}"/>
              </a:ext>
            </a:extLst>
          </p:cNvPr>
          <p:cNvSpPr/>
          <p:nvPr/>
        </p:nvSpPr>
        <p:spPr>
          <a:xfrm>
            <a:off x="5754773" y="19732563"/>
            <a:ext cx="693939" cy="497344"/>
          </a:xfrm>
          <a:prstGeom prst="rightArrow">
            <a:avLst/>
          </a:prstGeom>
          <a:solidFill>
            <a:srgbClr val="FFCC00">
              <a:alpha val="50000"/>
            </a:srgbClr>
          </a:solidFill>
          <a:ln>
            <a:solidFill>
              <a:srgbClr val="FFC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5" name="그림 84">
            <a:extLst>
              <a:ext uri="{FF2B5EF4-FFF2-40B4-BE49-F238E27FC236}">
                <a16:creationId xmlns:a16="http://schemas.microsoft.com/office/drawing/2014/main" id="{1CE8461D-E4E7-4EBE-8EE4-0F60B863F0A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289" y="18891717"/>
            <a:ext cx="1706154" cy="151383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2CBD25B-EB79-49C1-876D-13F40AF176A8}"/>
              </a:ext>
            </a:extLst>
          </p:cNvPr>
          <p:cNvSpPr txBox="1"/>
          <p:nvPr/>
        </p:nvSpPr>
        <p:spPr>
          <a:xfrm>
            <a:off x="8708446" y="20414824"/>
            <a:ext cx="1909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latin typeface="+mj-ea"/>
                <a:ea typeface="+mj-ea"/>
                <a:cs typeface="Arial" panose="020B0604020202020204" pitchFamily="34" charset="0"/>
              </a:rPr>
              <a:t>      </a:t>
            </a:r>
            <a:r>
              <a:rPr lang="en-US" altLang="ko-KR" sz="1400" b="1" dirty="0">
                <a:latin typeface="+mj-ea"/>
                <a:ea typeface="+mj-ea"/>
                <a:cs typeface="Arial" panose="020B0604020202020204" pitchFamily="34" charset="0"/>
              </a:rPr>
              <a:t> </a:t>
            </a:r>
            <a:r>
              <a:rPr lang="ko-KR" altLang="en-US" sz="1400" b="1" dirty="0">
                <a:latin typeface="+mj-ea"/>
                <a:ea typeface="+mj-ea"/>
                <a:cs typeface="Arial" panose="020B0604020202020204" pitchFamily="34" charset="0"/>
              </a:rPr>
              <a:t>시험 측정값 </a:t>
            </a:r>
            <a:endParaRPr lang="en-US" altLang="ko-KR" sz="1400" b="1" dirty="0">
              <a:latin typeface="+mj-ea"/>
              <a:ea typeface="+mj-ea"/>
              <a:cs typeface="Arial" panose="020B0604020202020204" pitchFamily="34" charset="0"/>
            </a:endParaRP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A00ABEA6-2F9A-4B73-ADA5-91DEA7CD42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47503" y="21559724"/>
            <a:ext cx="3576877" cy="179352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3FB5A65-A627-42DA-BB49-3E474E5B70AE}"/>
              </a:ext>
            </a:extLst>
          </p:cNvPr>
          <p:cNvSpPr txBox="1"/>
          <p:nvPr/>
        </p:nvSpPr>
        <p:spPr>
          <a:xfrm>
            <a:off x="1991349" y="21558553"/>
            <a:ext cx="1159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 Body</a:t>
            </a:r>
          </a:p>
          <a:p>
            <a:endParaRPr lang="ko-KR" altLang="en-US" sz="1400" dirty="0"/>
          </a:p>
        </p:txBody>
      </p:sp>
      <p:graphicFrame>
        <p:nvGraphicFramePr>
          <p:cNvPr id="4110" name="표 4109">
            <a:extLst>
              <a:ext uri="{FF2B5EF4-FFF2-40B4-BE49-F238E27FC236}">
                <a16:creationId xmlns:a16="http://schemas.microsoft.com/office/drawing/2014/main" id="{3DE43669-BBC3-4FD6-958A-7619AACE95B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336294" y="22216077"/>
          <a:ext cx="6718526" cy="108745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41588">
                  <a:extLst>
                    <a:ext uri="{9D8B030D-6E8A-4147-A177-3AD203B41FA5}">
                      <a16:colId xmlns:a16="http://schemas.microsoft.com/office/drawing/2014/main" val="3999003978"/>
                    </a:ext>
                  </a:extLst>
                </a:gridCol>
                <a:gridCol w="768134">
                  <a:extLst>
                    <a:ext uri="{9D8B030D-6E8A-4147-A177-3AD203B41FA5}">
                      <a16:colId xmlns:a16="http://schemas.microsoft.com/office/drawing/2014/main" val="3064970297"/>
                    </a:ext>
                  </a:extLst>
                </a:gridCol>
                <a:gridCol w="768134">
                  <a:extLst>
                    <a:ext uri="{9D8B030D-6E8A-4147-A177-3AD203B41FA5}">
                      <a16:colId xmlns:a16="http://schemas.microsoft.com/office/drawing/2014/main" val="4227937103"/>
                    </a:ext>
                  </a:extLst>
                </a:gridCol>
                <a:gridCol w="768134">
                  <a:extLst>
                    <a:ext uri="{9D8B030D-6E8A-4147-A177-3AD203B41FA5}">
                      <a16:colId xmlns:a16="http://schemas.microsoft.com/office/drawing/2014/main" val="4005181228"/>
                    </a:ext>
                  </a:extLst>
                </a:gridCol>
                <a:gridCol w="768134">
                  <a:extLst>
                    <a:ext uri="{9D8B030D-6E8A-4147-A177-3AD203B41FA5}">
                      <a16:colId xmlns:a16="http://schemas.microsoft.com/office/drawing/2014/main" val="2765786787"/>
                    </a:ext>
                  </a:extLst>
                </a:gridCol>
                <a:gridCol w="768134">
                  <a:extLst>
                    <a:ext uri="{9D8B030D-6E8A-4147-A177-3AD203B41FA5}">
                      <a16:colId xmlns:a16="http://schemas.microsoft.com/office/drawing/2014/main" val="1218791539"/>
                    </a:ext>
                  </a:extLst>
                </a:gridCol>
                <a:gridCol w="768134">
                  <a:extLst>
                    <a:ext uri="{9D8B030D-6E8A-4147-A177-3AD203B41FA5}">
                      <a16:colId xmlns:a16="http://schemas.microsoft.com/office/drawing/2014/main" val="2597604113"/>
                    </a:ext>
                  </a:extLst>
                </a:gridCol>
                <a:gridCol w="768134">
                  <a:extLst>
                    <a:ext uri="{9D8B030D-6E8A-4147-A177-3AD203B41FA5}">
                      <a16:colId xmlns:a16="http://schemas.microsoft.com/office/drawing/2014/main" val="3698956604"/>
                    </a:ext>
                  </a:extLst>
                </a:gridCol>
              </a:tblGrid>
              <a:tr h="58693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/>
                        <a:t>구간</a:t>
                      </a:r>
                      <a:r>
                        <a:rPr lang="en-US" altLang="ko-KR" sz="2000" b="1" dirty="0"/>
                        <a:t>(cm)</a:t>
                      </a:r>
                      <a:endParaRPr lang="ko-KR" alt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/>
                        <a:t>0</a:t>
                      </a:r>
                      <a:endParaRPr lang="ko-KR" alt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/>
                        <a:t>20</a:t>
                      </a:r>
                      <a:endParaRPr lang="ko-KR" alt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/>
                        <a:t>40</a:t>
                      </a:r>
                      <a:endParaRPr lang="ko-KR" alt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/>
                        <a:t>60</a:t>
                      </a:r>
                      <a:endParaRPr lang="ko-KR" alt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/>
                        <a:t>80</a:t>
                      </a:r>
                      <a:endParaRPr lang="ko-KR" alt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/>
                        <a:t>100</a:t>
                      </a:r>
                      <a:endParaRPr lang="ko-KR" alt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/>
                        <a:t>평균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2310435"/>
                  </a:ext>
                </a:extLst>
              </a:tr>
              <a:tr h="50051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/>
                        <a:t>오차</a:t>
                      </a:r>
                      <a:r>
                        <a:rPr lang="en-US" altLang="ko-KR" sz="2000" b="1" dirty="0"/>
                        <a:t>(cm)</a:t>
                      </a:r>
                      <a:endParaRPr lang="ko-KR" alt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/>
                        <a:t>0.8</a:t>
                      </a:r>
                      <a:endParaRPr lang="ko-KR" alt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/>
                        <a:t>2.5</a:t>
                      </a:r>
                      <a:endParaRPr lang="ko-KR" alt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/>
                        <a:t>3.1</a:t>
                      </a:r>
                      <a:endParaRPr lang="ko-KR" alt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/>
                        <a:t>1.2</a:t>
                      </a:r>
                      <a:endParaRPr lang="ko-KR" alt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/>
                        <a:t>2.5</a:t>
                      </a:r>
                      <a:endParaRPr lang="ko-KR" alt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/>
                        <a:t>4.1</a:t>
                      </a:r>
                      <a:endParaRPr lang="ko-KR" alt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/>
                        <a:t>2.4</a:t>
                      </a:r>
                      <a:endParaRPr lang="ko-KR" altLang="en-US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2185313"/>
                  </a:ext>
                </a:extLst>
              </a:tr>
            </a:tbl>
          </a:graphicData>
        </a:graphic>
      </p:graphicFrame>
      <p:grpSp>
        <p:nvGrpSpPr>
          <p:cNvPr id="4114" name="그룹 4113">
            <a:extLst>
              <a:ext uri="{FF2B5EF4-FFF2-40B4-BE49-F238E27FC236}">
                <a16:creationId xmlns:a16="http://schemas.microsoft.com/office/drawing/2014/main" id="{A0D58CF4-112A-4DD1-8F0A-6F2467AE6FB6}"/>
              </a:ext>
            </a:extLst>
          </p:cNvPr>
          <p:cNvGrpSpPr/>
          <p:nvPr/>
        </p:nvGrpSpPr>
        <p:grpSpPr>
          <a:xfrm>
            <a:off x="11341688" y="12568107"/>
            <a:ext cx="7642927" cy="5226323"/>
            <a:chOff x="11202308" y="11422713"/>
            <a:chExt cx="7642927" cy="5226323"/>
          </a:xfrm>
        </p:grpSpPr>
        <p:grpSp>
          <p:nvGrpSpPr>
            <p:cNvPr id="29" name="그룹 28">
              <a:extLst>
                <a:ext uri="{FF2B5EF4-FFF2-40B4-BE49-F238E27FC236}">
                  <a16:creationId xmlns:a16="http://schemas.microsoft.com/office/drawing/2014/main" id="{5F6BC163-F8F4-4962-A4CB-9DC2D3B35928}"/>
                </a:ext>
              </a:extLst>
            </p:cNvPr>
            <p:cNvGrpSpPr/>
            <p:nvPr/>
          </p:nvGrpSpPr>
          <p:grpSpPr>
            <a:xfrm>
              <a:off x="11238814" y="11422713"/>
              <a:ext cx="5363391" cy="3942978"/>
              <a:chOff x="10919071" y="11361102"/>
              <a:chExt cx="5363391" cy="3942978"/>
            </a:xfrm>
          </p:grpSpPr>
          <p:pic>
            <p:nvPicPr>
              <p:cNvPr id="21" name="그림 20">
                <a:extLst>
                  <a:ext uri="{FF2B5EF4-FFF2-40B4-BE49-F238E27FC236}">
                    <a16:creationId xmlns:a16="http://schemas.microsoft.com/office/drawing/2014/main" id="{853C1ABF-3DC9-4CE8-9A47-53DAEB37E6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919071" y="11361102"/>
                <a:ext cx="5337009" cy="3653723"/>
              </a:xfrm>
              <a:prstGeom prst="rect">
                <a:avLst/>
              </a:prstGeom>
            </p:spPr>
          </p:pic>
          <p:pic>
            <p:nvPicPr>
              <p:cNvPr id="28" name="그림 27">
                <a:extLst>
                  <a:ext uri="{FF2B5EF4-FFF2-40B4-BE49-F238E27FC236}">
                    <a16:creationId xmlns:a16="http://schemas.microsoft.com/office/drawing/2014/main" id="{BD648F45-ED48-4575-99C7-BC83BAB49D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929412" y="14980230"/>
                <a:ext cx="5353050" cy="323850"/>
              </a:xfrm>
              <a:prstGeom prst="rect">
                <a:avLst/>
              </a:prstGeom>
            </p:spPr>
          </p:pic>
        </p:grpSp>
        <p:cxnSp>
          <p:nvCxnSpPr>
            <p:cNvPr id="36" name="직선 화살표 연결선 35">
              <a:extLst>
                <a:ext uri="{FF2B5EF4-FFF2-40B4-BE49-F238E27FC236}">
                  <a16:creationId xmlns:a16="http://schemas.microsoft.com/office/drawing/2014/main" id="{6030C9A1-7C2B-4EAD-8B1B-EE2FDFF57CD7}"/>
                </a:ext>
              </a:extLst>
            </p:cNvPr>
            <p:cNvCxnSpPr/>
            <p:nvPr/>
          </p:nvCxnSpPr>
          <p:spPr>
            <a:xfrm>
              <a:off x="13847447" y="12445270"/>
              <a:ext cx="875718" cy="0"/>
            </a:xfrm>
            <a:prstGeom prst="straightConnector1">
              <a:avLst/>
            </a:prstGeom>
            <a:ln>
              <a:solidFill>
                <a:srgbClr val="FFC000"/>
              </a:solidFill>
              <a:headEnd type="triangle"/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직선 화살표 연결선 119">
              <a:extLst>
                <a:ext uri="{FF2B5EF4-FFF2-40B4-BE49-F238E27FC236}">
                  <a16:creationId xmlns:a16="http://schemas.microsoft.com/office/drawing/2014/main" id="{9084C0D5-B3EB-4A29-AA65-1217B10C244A}"/>
                </a:ext>
              </a:extLst>
            </p:cNvPr>
            <p:cNvCxnSpPr>
              <a:cxnSpLocks/>
            </p:cNvCxnSpPr>
            <p:nvPr/>
          </p:nvCxnSpPr>
          <p:spPr>
            <a:xfrm>
              <a:off x="14852463" y="13915132"/>
              <a:ext cx="1575175" cy="0"/>
            </a:xfrm>
            <a:prstGeom prst="straightConnector1">
              <a:avLst/>
            </a:prstGeom>
            <a:ln>
              <a:solidFill>
                <a:srgbClr val="FFC000"/>
              </a:solidFill>
              <a:headEnd type="triangle"/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직선 화살표 연결선 124">
              <a:extLst>
                <a:ext uri="{FF2B5EF4-FFF2-40B4-BE49-F238E27FC236}">
                  <a16:creationId xmlns:a16="http://schemas.microsoft.com/office/drawing/2014/main" id="{1E9ACC1C-D97C-4B60-9CE2-571653188B4B}"/>
                </a:ext>
              </a:extLst>
            </p:cNvPr>
            <p:cNvCxnSpPr>
              <a:cxnSpLocks/>
            </p:cNvCxnSpPr>
            <p:nvPr/>
          </p:nvCxnSpPr>
          <p:spPr>
            <a:xfrm>
              <a:off x="13275037" y="11924169"/>
              <a:ext cx="0" cy="1111040"/>
            </a:xfrm>
            <a:prstGeom prst="straightConnector1">
              <a:avLst/>
            </a:prstGeom>
            <a:ln>
              <a:solidFill>
                <a:schemeClr val="tx2">
                  <a:lumMod val="65000"/>
                  <a:lumOff val="35000"/>
                </a:schemeClr>
              </a:solidFill>
              <a:headEnd type="triangle"/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직선 화살표 연결선 128">
              <a:extLst>
                <a:ext uri="{FF2B5EF4-FFF2-40B4-BE49-F238E27FC236}">
                  <a16:creationId xmlns:a16="http://schemas.microsoft.com/office/drawing/2014/main" id="{A57562DA-2030-430D-A840-BBED1533D6D4}"/>
                </a:ext>
              </a:extLst>
            </p:cNvPr>
            <p:cNvCxnSpPr>
              <a:cxnSpLocks/>
            </p:cNvCxnSpPr>
            <p:nvPr/>
          </p:nvCxnSpPr>
          <p:spPr>
            <a:xfrm>
              <a:off x="14310152" y="13035209"/>
              <a:ext cx="0" cy="1589260"/>
            </a:xfrm>
            <a:prstGeom prst="straightConnector1">
              <a:avLst/>
            </a:prstGeom>
            <a:ln>
              <a:solidFill>
                <a:schemeClr val="tx2">
                  <a:lumMod val="65000"/>
                  <a:lumOff val="35000"/>
                </a:schemeClr>
              </a:solidFill>
              <a:headEnd type="triangle"/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103" name="TextBox 4102">
              <a:extLst>
                <a:ext uri="{FF2B5EF4-FFF2-40B4-BE49-F238E27FC236}">
                  <a16:creationId xmlns:a16="http://schemas.microsoft.com/office/drawing/2014/main" id="{0B2C17F2-4ED0-4E84-B8BD-9D109022FFEE}"/>
                </a:ext>
              </a:extLst>
            </p:cNvPr>
            <p:cNvSpPr txBox="1"/>
            <p:nvPr/>
          </p:nvSpPr>
          <p:spPr>
            <a:xfrm>
              <a:off x="11202308" y="15448707"/>
              <a:ext cx="764292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dirty="0" err="1"/>
                <a:t>서보모터</a:t>
              </a:r>
              <a:r>
                <a:rPr lang="ko-KR" altLang="en-US" dirty="0"/>
                <a:t> </a:t>
              </a:r>
              <a:r>
                <a:rPr lang="ko-KR" altLang="en-US" dirty="0" err="1"/>
                <a:t>입력값을</a:t>
              </a:r>
              <a:r>
                <a:rPr lang="ko-KR" altLang="en-US" dirty="0"/>
                <a:t> 변화시키면서 </a:t>
              </a:r>
              <a:r>
                <a:rPr lang="en-US" altLang="ko-KR" dirty="0"/>
                <a:t>Target </a:t>
              </a:r>
              <a:r>
                <a:rPr lang="ko-KR" altLang="en-US" dirty="0"/>
                <a:t>주행경로를 추종하는 </a:t>
              </a:r>
              <a:r>
                <a:rPr lang="ko-KR" altLang="en-US" dirty="0" err="1">
                  <a:solidFill>
                    <a:srgbClr val="FF0000"/>
                  </a:solidFill>
                </a:rPr>
                <a:t>제어량</a:t>
              </a:r>
              <a:r>
                <a:rPr lang="ko-KR" altLang="en-US" dirty="0" err="1"/>
                <a:t>과</a:t>
              </a:r>
              <a:r>
                <a:rPr lang="ko-KR" altLang="en-US" dirty="0"/>
                <a:t> </a:t>
              </a:r>
              <a:r>
                <a:rPr lang="ko-KR" altLang="en-US" dirty="0" err="1"/>
                <a:t>선회각</a:t>
              </a:r>
              <a:r>
                <a:rPr lang="ko-KR" altLang="en-US" dirty="0">
                  <a:solidFill>
                    <a:srgbClr val="FF0000"/>
                  </a:solidFill>
                </a:rPr>
                <a:t> 제어시기</a:t>
              </a:r>
              <a:r>
                <a:rPr lang="ko-KR" altLang="en-US" dirty="0"/>
                <a:t>를 결정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104" name="TextBox 4103">
                  <a:extLst>
                    <a:ext uri="{FF2B5EF4-FFF2-40B4-BE49-F238E27FC236}">
                      <a16:creationId xmlns:a16="http://schemas.microsoft.com/office/drawing/2014/main" id="{E9A77B60-6B0E-410C-ADDE-F1AD5D1E607B}"/>
                    </a:ext>
                  </a:extLst>
                </p:cNvPr>
                <p:cNvSpPr txBox="1"/>
                <p:nvPr/>
              </p:nvSpPr>
              <p:spPr>
                <a:xfrm>
                  <a:off x="14094704" y="12075938"/>
                  <a:ext cx="66069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ko-KR" altLang="en-US" dirty="0"/>
                    <a:t>   </a:t>
                  </a:r>
                </a:p>
              </p:txBody>
            </p:sp>
          </mc:Choice>
          <mc:Fallback>
            <p:sp>
              <p:nvSpPr>
                <p:cNvPr id="4104" name="TextBox 4103">
                  <a:extLst>
                    <a:ext uri="{FF2B5EF4-FFF2-40B4-BE49-F238E27FC236}">
                      <a16:creationId xmlns:a16="http://schemas.microsoft.com/office/drawing/2014/main" id="{E9A77B60-6B0E-410C-ADDE-F1AD5D1E60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94704" y="12075938"/>
                  <a:ext cx="660694" cy="369332"/>
                </a:xfrm>
                <a:prstGeom prst="rect">
                  <a:avLst/>
                </a:prstGeom>
                <a:blipFill>
                  <a:blip r:embed="rId11"/>
                  <a:stretch>
                    <a:fillRect l="-12037" b="-18333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0F3DB1A3-065C-4E1B-A679-376026624BDD}"/>
                    </a:ext>
                  </a:extLst>
                </p:cNvPr>
                <p:cNvSpPr txBox="1"/>
                <p:nvPr/>
              </p:nvSpPr>
              <p:spPr>
                <a:xfrm>
                  <a:off x="14689865" y="12654220"/>
                  <a:ext cx="66781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ko-KR" altLang="en-US" dirty="0"/>
                    <a:t>   </a:t>
                  </a:r>
                </a:p>
              </p:txBody>
            </p:sp>
          </mc:Choice>
          <mc:Fallback xmlns=""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0F3DB1A3-065C-4E1B-A679-376026624B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89865" y="12654220"/>
                  <a:ext cx="667812" cy="369332"/>
                </a:xfrm>
                <a:prstGeom prst="rect">
                  <a:avLst/>
                </a:prstGeom>
                <a:blipFill>
                  <a:blip r:embed="rId12"/>
                  <a:stretch>
                    <a:fillRect l="-11927" b="-18333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5" name="TextBox 134">
                  <a:extLst>
                    <a:ext uri="{FF2B5EF4-FFF2-40B4-BE49-F238E27FC236}">
                      <a16:creationId xmlns:a16="http://schemas.microsoft.com/office/drawing/2014/main" id="{6DC11FBB-62E3-4B2A-A68B-8B22F068B96C}"/>
                    </a:ext>
                  </a:extLst>
                </p:cNvPr>
                <p:cNvSpPr txBox="1"/>
                <p:nvPr/>
              </p:nvSpPr>
              <p:spPr>
                <a:xfrm>
                  <a:off x="15488196" y="13497644"/>
                  <a:ext cx="66781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a14:m>
                  <a:r>
                    <a:rPr lang="ko-KR" altLang="en-US" dirty="0"/>
                    <a:t>   </a:t>
                  </a:r>
                </a:p>
              </p:txBody>
            </p:sp>
          </mc:Choice>
          <mc:Fallback>
            <p:sp>
              <p:nvSpPr>
                <p:cNvPr id="135" name="TextBox 134">
                  <a:extLst>
                    <a:ext uri="{FF2B5EF4-FFF2-40B4-BE49-F238E27FC236}">
                      <a16:creationId xmlns:a16="http://schemas.microsoft.com/office/drawing/2014/main" id="{6DC11FBB-62E3-4B2A-A68B-8B22F068B9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88196" y="13497644"/>
                  <a:ext cx="667812" cy="369332"/>
                </a:xfrm>
                <a:prstGeom prst="rect">
                  <a:avLst/>
                </a:prstGeom>
                <a:blipFill>
                  <a:blip r:embed="rId13"/>
                  <a:stretch>
                    <a:fillRect l="-11927" b="-16393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9B732894-E7C2-4443-89F9-D11DDE732334}"/>
                </a:ext>
              </a:extLst>
            </p:cNvPr>
            <p:cNvSpPr txBox="1"/>
            <p:nvPr/>
          </p:nvSpPr>
          <p:spPr>
            <a:xfrm>
              <a:off x="15374529" y="11894818"/>
              <a:ext cx="1062791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ko-KR" sz="1600" b="1" dirty="0"/>
                <a:t>+</a:t>
              </a:r>
              <a:r>
                <a:rPr lang="ko-KR" altLang="en-US" sz="1600" dirty="0"/>
                <a:t> </a:t>
              </a:r>
              <a:r>
                <a:rPr lang="en-US" altLang="ko-KR" sz="1600" dirty="0"/>
                <a:t>:</a:t>
              </a:r>
              <a:r>
                <a:rPr lang="ko-KR" altLang="en-US" sz="1600" dirty="0"/>
                <a:t> </a:t>
              </a:r>
              <a:r>
                <a:rPr lang="ko-KR" altLang="en-US" sz="1600" dirty="0" err="1"/>
                <a:t>좌선회</a:t>
              </a:r>
              <a:endParaRPr lang="en-US" altLang="ko-KR" sz="1600" dirty="0"/>
            </a:p>
            <a:p>
              <a:r>
                <a:rPr lang="en-US" altLang="ko-KR" sz="1600" b="1" dirty="0"/>
                <a:t>- </a:t>
              </a:r>
              <a:r>
                <a:rPr lang="en-US" altLang="ko-KR" sz="1600" dirty="0"/>
                <a:t>: </a:t>
              </a:r>
              <a:r>
                <a:rPr lang="ko-KR" altLang="en-US" sz="1600" dirty="0" err="1"/>
                <a:t>우선회</a:t>
              </a:r>
              <a:r>
                <a:rPr lang="ko-KR" altLang="en-US" sz="1600" dirty="0"/>
                <a:t>  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id="{E1EA5666-BB7D-47B0-9B0D-04AD218468C7}"/>
                    </a:ext>
                  </a:extLst>
                </p:cNvPr>
                <p:cNvSpPr txBox="1"/>
                <p:nvPr/>
              </p:nvSpPr>
              <p:spPr>
                <a:xfrm>
                  <a:off x="13528617" y="13829839"/>
                  <a:ext cx="936154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ko-KR" altLang="en-US" sz="1600" dirty="0"/>
                    <a:t> 선회각   </a:t>
                  </a:r>
                </a:p>
              </p:txBody>
            </p:sp>
          </mc:Choice>
          <mc:Fallback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id="{E1EA5666-BB7D-47B0-9B0D-04AD218468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28617" y="13829839"/>
                  <a:ext cx="936154" cy="246221"/>
                </a:xfrm>
                <a:prstGeom prst="rect">
                  <a:avLst/>
                </a:prstGeom>
                <a:blipFill>
                  <a:blip r:embed="rId14"/>
                  <a:stretch>
                    <a:fillRect l="-1299" t="-30000" b="-475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06" name="화살표: 오른쪽 4105">
              <a:extLst>
                <a:ext uri="{FF2B5EF4-FFF2-40B4-BE49-F238E27FC236}">
                  <a16:creationId xmlns:a16="http://schemas.microsoft.com/office/drawing/2014/main" id="{7E7A9A42-A4CB-4F2B-85E9-0516E9F7401D}"/>
                </a:ext>
              </a:extLst>
            </p:cNvPr>
            <p:cNvSpPr/>
            <p:nvPr/>
          </p:nvSpPr>
          <p:spPr>
            <a:xfrm>
              <a:off x="15834937" y="12774533"/>
              <a:ext cx="883695" cy="738630"/>
            </a:xfrm>
            <a:prstGeom prst="rightArrow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4112" name="TextBox 4111">
            <a:extLst>
              <a:ext uri="{FF2B5EF4-FFF2-40B4-BE49-F238E27FC236}">
                <a16:creationId xmlns:a16="http://schemas.microsoft.com/office/drawing/2014/main" id="{F81673BD-7C54-4288-AE06-4D45908E257D}"/>
              </a:ext>
            </a:extLst>
          </p:cNvPr>
          <p:cNvSpPr txBox="1"/>
          <p:nvPr/>
        </p:nvSpPr>
        <p:spPr>
          <a:xfrm>
            <a:off x="11372002" y="23399844"/>
            <a:ext cx="8317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dirty="0"/>
              <a:t>x</a:t>
            </a:r>
            <a:r>
              <a:rPr lang="ko-KR" altLang="en-US" sz="1800" dirty="0"/>
              <a:t>축</a:t>
            </a:r>
            <a:r>
              <a:rPr lang="en-US" altLang="ko-KR" sz="1800" dirty="0"/>
              <a:t> </a:t>
            </a:r>
            <a:r>
              <a:rPr lang="ko-KR" altLang="en-US" sz="1800" dirty="0"/>
              <a:t>구간에서 </a:t>
            </a:r>
            <a:r>
              <a:rPr lang="en-US" altLang="ko-KR" sz="1800" dirty="0"/>
              <a:t>y</a:t>
            </a:r>
            <a:r>
              <a:rPr lang="ko-KR" altLang="en-US" sz="1800" dirty="0"/>
              <a:t>축 변위의 실험값과 </a:t>
            </a:r>
            <a:r>
              <a:rPr lang="ko-KR" altLang="en-US" sz="1800" dirty="0" err="1"/>
              <a:t>시뮬레이션값의</a:t>
            </a:r>
            <a:r>
              <a:rPr lang="ko-KR" altLang="en-US" sz="1800" dirty="0"/>
              <a:t> 차이를 비교</a:t>
            </a:r>
          </a:p>
        </p:txBody>
      </p:sp>
      <p:pic>
        <p:nvPicPr>
          <p:cNvPr id="4121" name="그림 4120">
            <a:extLst>
              <a:ext uri="{FF2B5EF4-FFF2-40B4-BE49-F238E27FC236}">
                <a16:creationId xmlns:a16="http://schemas.microsoft.com/office/drawing/2014/main" id="{6E4F2383-D11E-484B-9B9F-535546C29BA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866877" y="12855525"/>
            <a:ext cx="3301613" cy="2309345"/>
          </a:xfrm>
          <a:prstGeom prst="rect">
            <a:avLst/>
          </a:prstGeom>
        </p:spPr>
      </p:pic>
      <p:sp>
        <p:nvSpPr>
          <p:cNvPr id="4123" name="화살표: 굽음 4122">
            <a:extLst>
              <a:ext uri="{FF2B5EF4-FFF2-40B4-BE49-F238E27FC236}">
                <a16:creationId xmlns:a16="http://schemas.microsoft.com/office/drawing/2014/main" id="{37C9B866-2942-45A3-BF5C-D81AD9FB9892}"/>
              </a:ext>
            </a:extLst>
          </p:cNvPr>
          <p:cNvSpPr/>
          <p:nvPr/>
        </p:nvSpPr>
        <p:spPr>
          <a:xfrm rot="10800000" flipH="1">
            <a:off x="17797803" y="15268099"/>
            <a:ext cx="719839" cy="688980"/>
          </a:xfrm>
          <a:prstGeom prst="bentArrow">
            <a:avLst>
              <a:gd name="adj1" fmla="val 32183"/>
              <a:gd name="adj2" fmla="val 32982"/>
              <a:gd name="adj3" fmla="val 25000"/>
              <a:gd name="adj4" fmla="val 6051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125" name="타원 4124">
            <a:extLst>
              <a:ext uri="{FF2B5EF4-FFF2-40B4-BE49-F238E27FC236}">
                <a16:creationId xmlns:a16="http://schemas.microsoft.com/office/drawing/2014/main" id="{AAA76687-BE7F-4583-A5F6-819CF4AEDD0F}"/>
              </a:ext>
            </a:extLst>
          </p:cNvPr>
          <p:cNvSpPr/>
          <p:nvPr/>
        </p:nvSpPr>
        <p:spPr>
          <a:xfrm>
            <a:off x="12552695" y="21436319"/>
            <a:ext cx="106667" cy="106667"/>
          </a:xfrm>
          <a:prstGeom prst="ellipse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4" name="타원 163">
            <a:extLst>
              <a:ext uri="{FF2B5EF4-FFF2-40B4-BE49-F238E27FC236}">
                <a16:creationId xmlns:a16="http://schemas.microsoft.com/office/drawing/2014/main" id="{5467E0EF-05F6-47E5-A063-AEA72B5261B2}"/>
              </a:ext>
            </a:extLst>
          </p:cNvPr>
          <p:cNvSpPr/>
          <p:nvPr/>
        </p:nvSpPr>
        <p:spPr>
          <a:xfrm>
            <a:off x="13257200" y="21412604"/>
            <a:ext cx="106667" cy="106667"/>
          </a:xfrm>
          <a:prstGeom prst="ellipse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5" name="타원 164">
            <a:extLst>
              <a:ext uri="{FF2B5EF4-FFF2-40B4-BE49-F238E27FC236}">
                <a16:creationId xmlns:a16="http://schemas.microsoft.com/office/drawing/2014/main" id="{7A5814A0-41B5-4BF7-97B3-167DB67851AC}"/>
              </a:ext>
            </a:extLst>
          </p:cNvPr>
          <p:cNvSpPr/>
          <p:nvPr/>
        </p:nvSpPr>
        <p:spPr>
          <a:xfrm>
            <a:off x="13982100" y="21489652"/>
            <a:ext cx="106667" cy="106667"/>
          </a:xfrm>
          <a:prstGeom prst="ellipse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6" name="타원 165">
            <a:extLst>
              <a:ext uri="{FF2B5EF4-FFF2-40B4-BE49-F238E27FC236}">
                <a16:creationId xmlns:a16="http://schemas.microsoft.com/office/drawing/2014/main" id="{2979FE9B-E000-4348-ABBF-52765B7874A6}"/>
              </a:ext>
            </a:extLst>
          </p:cNvPr>
          <p:cNvSpPr/>
          <p:nvPr/>
        </p:nvSpPr>
        <p:spPr>
          <a:xfrm>
            <a:off x="14703162" y="21436736"/>
            <a:ext cx="106667" cy="106667"/>
          </a:xfrm>
          <a:prstGeom prst="ellipse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7" name="타원 166">
            <a:extLst>
              <a:ext uri="{FF2B5EF4-FFF2-40B4-BE49-F238E27FC236}">
                <a16:creationId xmlns:a16="http://schemas.microsoft.com/office/drawing/2014/main" id="{88756A39-84E9-41B8-898D-82AA61D9CAFA}"/>
              </a:ext>
            </a:extLst>
          </p:cNvPr>
          <p:cNvSpPr/>
          <p:nvPr/>
        </p:nvSpPr>
        <p:spPr>
          <a:xfrm>
            <a:off x="15424224" y="21384237"/>
            <a:ext cx="106667" cy="106667"/>
          </a:xfrm>
          <a:prstGeom prst="ellipse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8" name="타원 167">
            <a:extLst>
              <a:ext uri="{FF2B5EF4-FFF2-40B4-BE49-F238E27FC236}">
                <a16:creationId xmlns:a16="http://schemas.microsoft.com/office/drawing/2014/main" id="{FDB33615-50B3-4DC5-ABD9-E1B7CED8B74E}"/>
              </a:ext>
            </a:extLst>
          </p:cNvPr>
          <p:cNvSpPr/>
          <p:nvPr/>
        </p:nvSpPr>
        <p:spPr>
          <a:xfrm>
            <a:off x="11837993" y="21537905"/>
            <a:ext cx="106667" cy="106667"/>
          </a:xfrm>
          <a:prstGeom prst="ellipse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3D0A3E9-4A1A-4C45-8523-2B709144518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7731772" y="18814466"/>
            <a:ext cx="2262180" cy="2919954"/>
          </a:xfrm>
          <a:prstGeom prst="rect">
            <a:avLst/>
          </a:prstGeom>
        </p:spPr>
      </p:pic>
      <p:sp>
        <p:nvSpPr>
          <p:cNvPr id="97" name="TextBox 96">
            <a:extLst>
              <a:ext uri="{FF2B5EF4-FFF2-40B4-BE49-F238E27FC236}">
                <a16:creationId xmlns:a16="http://schemas.microsoft.com/office/drawing/2014/main" id="{5D904ABD-C8EC-4B45-8507-92C067C354EC}"/>
              </a:ext>
            </a:extLst>
          </p:cNvPr>
          <p:cNvSpPr txBox="1"/>
          <p:nvPr/>
        </p:nvSpPr>
        <p:spPr>
          <a:xfrm>
            <a:off x="17814450" y="21746907"/>
            <a:ext cx="21908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/>
              <a:t>장애물 회피 실험</a:t>
            </a:r>
          </a:p>
        </p:txBody>
      </p:sp>
      <p:pic>
        <p:nvPicPr>
          <p:cNvPr id="38" name="그림 37">
            <a:extLst>
              <a:ext uri="{FF2B5EF4-FFF2-40B4-BE49-F238E27FC236}">
                <a16:creationId xmlns:a16="http://schemas.microsoft.com/office/drawing/2014/main" id="{C4938483-5E63-4C02-AE75-61A47E01680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9080682" y="18814303"/>
            <a:ext cx="760319" cy="68137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191F937A-4006-470C-A1A4-E30790AC502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61524" y="15701409"/>
            <a:ext cx="4003774" cy="2631609"/>
          </a:xfrm>
          <a:prstGeom prst="rect">
            <a:avLst/>
          </a:prstGeom>
        </p:spPr>
      </p:pic>
      <p:pic>
        <p:nvPicPr>
          <p:cNvPr id="70" name="그림 69">
            <a:extLst>
              <a:ext uri="{FF2B5EF4-FFF2-40B4-BE49-F238E27FC236}">
                <a16:creationId xmlns:a16="http://schemas.microsoft.com/office/drawing/2014/main" id="{DA3C7AD6-EA8B-4189-9D0E-24AD31239EA7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2" t="1000" r="18009" b="-750"/>
          <a:stretch/>
        </p:blipFill>
        <p:spPr>
          <a:xfrm>
            <a:off x="2900090" y="16632850"/>
            <a:ext cx="1621338" cy="1553214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F60919DB-610F-4CC6-B990-58BE37FB14A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8611712" y="15316179"/>
            <a:ext cx="1670875" cy="2343150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AF12944B-B6A3-4D78-94AC-BFF6F30BEDA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502638" y="11353501"/>
            <a:ext cx="7125102" cy="2286000"/>
          </a:xfrm>
          <a:prstGeom prst="rect">
            <a:avLst/>
          </a:prstGeom>
        </p:spPr>
      </p:pic>
      <p:cxnSp>
        <p:nvCxnSpPr>
          <p:cNvPr id="90" name="직선 화살표 연결선 89">
            <a:extLst>
              <a:ext uri="{FF2B5EF4-FFF2-40B4-BE49-F238E27FC236}">
                <a16:creationId xmlns:a16="http://schemas.microsoft.com/office/drawing/2014/main" id="{8D9976FC-5F0C-4727-9582-5447908E2B16}"/>
              </a:ext>
            </a:extLst>
          </p:cNvPr>
          <p:cNvCxnSpPr>
            <a:cxnSpLocks/>
          </p:cNvCxnSpPr>
          <p:nvPr/>
        </p:nvCxnSpPr>
        <p:spPr>
          <a:xfrm>
            <a:off x="14991843" y="14271832"/>
            <a:ext cx="288729" cy="0"/>
          </a:xfrm>
          <a:prstGeom prst="straightConnector1">
            <a:avLst/>
          </a:prstGeom>
          <a:ln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1" name="직선 화살표 연결선 90">
            <a:extLst>
              <a:ext uri="{FF2B5EF4-FFF2-40B4-BE49-F238E27FC236}">
                <a16:creationId xmlns:a16="http://schemas.microsoft.com/office/drawing/2014/main" id="{35EF1307-B49B-4491-8F60-632D088D970A}"/>
              </a:ext>
            </a:extLst>
          </p:cNvPr>
          <p:cNvCxnSpPr>
            <a:cxnSpLocks/>
          </p:cNvCxnSpPr>
          <p:nvPr/>
        </p:nvCxnSpPr>
        <p:spPr>
          <a:xfrm>
            <a:off x="14588074" y="14271832"/>
            <a:ext cx="274471" cy="0"/>
          </a:xfrm>
          <a:prstGeom prst="straightConnector1">
            <a:avLst/>
          </a:prstGeom>
          <a:ln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" name="그림 101">
            <a:extLst>
              <a:ext uri="{FF2B5EF4-FFF2-40B4-BE49-F238E27FC236}">
                <a16:creationId xmlns:a16="http://schemas.microsoft.com/office/drawing/2014/main" id="{DBE05846-883B-47D2-AAD1-526A5C231239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348956" y="21696496"/>
            <a:ext cx="1339097" cy="1225041"/>
          </a:xfrm>
          <a:prstGeom prst="rect">
            <a:avLst/>
          </a:prstGeom>
        </p:spPr>
      </p:pic>
      <p:sp>
        <p:nvSpPr>
          <p:cNvPr id="103" name="TextBox 102">
            <a:extLst>
              <a:ext uri="{FF2B5EF4-FFF2-40B4-BE49-F238E27FC236}">
                <a16:creationId xmlns:a16="http://schemas.microsoft.com/office/drawing/2014/main" id="{2061B2C5-4688-442B-9CBE-CB2D30F7756A}"/>
              </a:ext>
            </a:extLst>
          </p:cNvPr>
          <p:cNvSpPr txBox="1"/>
          <p:nvPr/>
        </p:nvSpPr>
        <p:spPr>
          <a:xfrm>
            <a:off x="7457968" y="21588887"/>
            <a:ext cx="24136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latin typeface="+mj-ea"/>
                <a:ea typeface="+mj-ea"/>
                <a:cs typeface="Arial" panose="020B0604020202020204" pitchFamily="34" charset="0"/>
              </a:rPr>
              <a:t>      </a:t>
            </a:r>
            <a:r>
              <a:rPr lang="en-US" altLang="ko-KR" sz="1400" b="1" dirty="0">
                <a:latin typeface="+mj-ea"/>
                <a:ea typeface="+mj-ea"/>
                <a:cs typeface="Arial" panose="020B0604020202020204" pitchFamily="34" charset="0"/>
              </a:rPr>
              <a:t> </a:t>
            </a:r>
            <a:r>
              <a:rPr lang="ko-KR" altLang="en-US" sz="1400" b="1" dirty="0">
                <a:latin typeface="+mj-ea"/>
                <a:ea typeface="+mj-ea"/>
                <a:cs typeface="Arial" panose="020B0604020202020204" pitchFamily="34" charset="0"/>
              </a:rPr>
              <a:t>코일스프링 강성 </a:t>
            </a:r>
            <a:endParaRPr lang="en-US" altLang="ko-KR" sz="1400" b="1" dirty="0">
              <a:latin typeface="+mj-ea"/>
              <a:ea typeface="+mj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9CD4DC1A-10C7-4148-ABC9-FF43AA868B2C}"/>
                  </a:ext>
                </a:extLst>
              </p:cNvPr>
              <p:cNvSpPr txBox="1"/>
              <p:nvPr/>
            </p:nvSpPr>
            <p:spPr>
              <a:xfrm>
                <a:off x="7857034" y="21955980"/>
                <a:ext cx="1450012" cy="7395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sSup>
                            <m:sSup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9CD4DC1A-10C7-4148-ABC9-FF43AA868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7034" y="21955980"/>
                <a:ext cx="1450012" cy="73956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5" name="그림 104">
            <a:extLst>
              <a:ext uri="{FF2B5EF4-FFF2-40B4-BE49-F238E27FC236}">
                <a16:creationId xmlns:a16="http://schemas.microsoft.com/office/drawing/2014/main" id="{7876310A-89D2-4BF7-8939-BBBFAE716333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990064" y="21340767"/>
            <a:ext cx="1870221" cy="2092989"/>
          </a:xfrm>
          <a:prstGeom prst="rect">
            <a:avLst/>
          </a:prstGeom>
        </p:spPr>
      </p:pic>
      <p:sp>
        <p:nvSpPr>
          <p:cNvPr id="84" name="화살표: 오른쪽 83">
            <a:extLst>
              <a:ext uri="{FF2B5EF4-FFF2-40B4-BE49-F238E27FC236}">
                <a16:creationId xmlns:a16="http://schemas.microsoft.com/office/drawing/2014/main" id="{07B10B1B-E2A7-4F63-90FA-2A6CB5002BB6}"/>
              </a:ext>
            </a:extLst>
          </p:cNvPr>
          <p:cNvSpPr/>
          <p:nvPr/>
        </p:nvSpPr>
        <p:spPr>
          <a:xfrm rot="2461593">
            <a:off x="5743436" y="20771814"/>
            <a:ext cx="771309" cy="497344"/>
          </a:xfrm>
          <a:prstGeom prst="rightArrow">
            <a:avLst/>
          </a:prstGeom>
          <a:solidFill>
            <a:srgbClr val="FFCC00">
              <a:alpha val="50000"/>
            </a:srgbClr>
          </a:solidFill>
          <a:ln>
            <a:solidFill>
              <a:srgbClr val="FFC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2B208292-6313-4FC2-90F2-92E2065CA429}"/>
              </a:ext>
            </a:extLst>
          </p:cNvPr>
          <p:cNvSpPr txBox="1"/>
          <p:nvPr/>
        </p:nvSpPr>
        <p:spPr>
          <a:xfrm>
            <a:off x="8958801" y="22884631"/>
            <a:ext cx="24136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latin typeface="+mj-ea"/>
                <a:ea typeface="+mj-ea"/>
                <a:cs typeface="Arial" panose="020B0604020202020204" pitchFamily="34" charset="0"/>
              </a:rPr>
              <a:t>      </a:t>
            </a:r>
            <a:r>
              <a:rPr lang="en-US" altLang="ko-KR" sz="1400" b="1" dirty="0">
                <a:latin typeface="+mj-ea"/>
                <a:ea typeface="+mj-ea"/>
                <a:cs typeface="Arial" panose="020B0604020202020204" pitchFamily="34" charset="0"/>
              </a:rPr>
              <a:t> </a:t>
            </a:r>
            <a:r>
              <a:rPr lang="ko-KR" altLang="en-US" sz="1400" b="1" dirty="0">
                <a:latin typeface="+mj-ea"/>
                <a:ea typeface="+mj-ea"/>
                <a:cs typeface="Arial" panose="020B0604020202020204" pitchFamily="34" charset="0"/>
              </a:rPr>
              <a:t>   측정값 </a:t>
            </a:r>
            <a:endParaRPr lang="en-US" altLang="ko-KR" sz="1400" b="1" dirty="0">
              <a:latin typeface="+mj-ea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532924"/>
      </p:ext>
    </p:extLst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4194</TotalTime>
  <Words>416</Words>
  <Application>Microsoft Office PowerPoint</Application>
  <PresentationFormat>사용자 지정</PresentationFormat>
  <Paragraphs>151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8" baseType="lpstr">
      <vt:lpstr>HY견고딕</vt:lpstr>
      <vt:lpstr>HY헤드라인M</vt:lpstr>
      <vt:lpstr>굴림</vt:lpstr>
      <vt:lpstr>맑은 고딕</vt:lpstr>
      <vt:lpstr>Arial</vt:lpstr>
      <vt:lpstr>Cambria Math</vt:lpstr>
      <vt:lpstr>기본 디자인</vt:lpstr>
      <vt:lpstr>PowerPoint 프레젠테이션</vt:lpstr>
    </vt:vector>
  </TitlesOfParts>
  <Company>caplab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thlee</dc:creator>
  <cp:lastModifiedBy>윤병걸</cp:lastModifiedBy>
  <cp:revision>442</cp:revision>
  <cp:lastPrinted>2012-10-05T08:08:37Z</cp:lastPrinted>
  <dcterms:created xsi:type="dcterms:W3CDTF">2003-05-26T13:13:24Z</dcterms:created>
  <dcterms:modified xsi:type="dcterms:W3CDTF">2017-06-14T12:49:28Z</dcterms:modified>
</cp:coreProperties>
</file>