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599525" cy="32399288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1pPr>
    <a:lvl2pPr marL="457109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2pPr>
    <a:lvl3pPr marL="914217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3pPr>
    <a:lvl4pPr marL="1371326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4pPr>
    <a:lvl5pPr marL="1828434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5pPr>
    <a:lvl6pPr marL="2285543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6pPr>
    <a:lvl7pPr marL="2742651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7pPr>
    <a:lvl8pPr marL="3199760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8pPr>
    <a:lvl9pPr marL="3656868" algn="l" defTabSz="914217" rtl="0" eaLnBrk="1" latinLnBrk="1" hangingPunct="1">
      <a:defRPr kumimoji="1" sz="2400" kern="1200">
        <a:solidFill>
          <a:schemeClr val="tx1"/>
        </a:solidFill>
        <a:latin typeface="HY헤드라인M" panose="02030600000101010101" pitchFamily="18" charset="-127"/>
        <a:ea typeface="HY헤드라인M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FF"/>
    <a:srgbClr val="00FF99"/>
    <a:srgbClr val="D7D7F5"/>
    <a:srgbClr val="FFFFCC"/>
    <a:srgbClr val="FFFFF3"/>
    <a:srgbClr val="FFFFE7"/>
    <a:srgbClr val="86C6FA"/>
    <a:srgbClr val="90CAFA"/>
    <a:srgbClr val="92A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98985" autoAdjust="0"/>
  </p:normalViewPr>
  <p:slideViewPr>
    <p:cSldViewPr>
      <p:cViewPr varScale="1">
        <p:scale>
          <a:sx n="15" d="100"/>
          <a:sy n="15" d="100"/>
        </p:scale>
        <p:origin x="1396" y="68"/>
      </p:cViewPr>
      <p:guideLst>
        <p:guide orient="horz" pos="10205"/>
        <p:guide pos="6803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28081CFC-99E7-4801-8C72-B0DB8BBA79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8554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64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9000" y="776288"/>
            <a:ext cx="24828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2338"/>
            <a:ext cx="4986337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263"/>
            <a:ext cx="29464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66263"/>
            <a:ext cx="29464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F643A232-7DAB-43EC-8CB6-CFE9B9A87A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9740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109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217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326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434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5543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20600" y="10064859"/>
            <a:ext cx="18358326" cy="694429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9612" y="18359915"/>
            <a:ext cx="15120302" cy="8279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9" indent="0" algn="ctr">
              <a:buNone/>
              <a:defRPr/>
            </a:lvl3pPr>
            <a:lvl4pPr marL="1371463" indent="0" algn="ctr">
              <a:buNone/>
              <a:defRPr/>
            </a:lvl4pPr>
            <a:lvl5pPr marL="1828617" indent="0" algn="ctr">
              <a:buNone/>
              <a:defRPr/>
            </a:lvl5pPr>
            <a:lvl6pPr marL="2285771" indent="0" algn="ctr">
              <a:buNone/>
              <a:defRPr/>
            </a:lvl6pPr>
            <a:lvl7pPr marL="2742926" indent="0" algn="ctr">
              <a:buNone/>
              <a:defRPr/>
            </a:lvl7pPr>
            <a:lvl8pPr marL="3200080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73F1-8D36-4D1D-B637-0F229F2CC4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840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19012" y="9361699"/>
            <a:ext cx="18361501" cy="194392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7BC2C-C5AB-456D-B29B-0A8F70B881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543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390138" y="2880890"/>
            <a:ext cx="4590375" cy="2592006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19012" y="2880890"/>
            <a:ext cx="13618748" cy="259200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AD1DA-01EE-4825-93E4-6A4051498A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786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19012" y="9361699"/>
            <a:ext cx="18361501" cy="194392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19E3E-C607-4464-86AE-68F22DB3CB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39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06312" y="20820178"/>
            <a:ext cx="18359913" cy="64347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06312" y="13731445"/>
            <a:ext cx="18359913" cy="708873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9" indent="0">
              <a:buNone/>
              <a:defRPr sz="1600"/>
            </a:lvl3pPr>
            <a:lvl4pPr marL="1371463" indent="0">
              <a:buNone/>
              <a:defRPr sz="1400"/>
            </a:lvl4pPr>
            <a:lvl5pPr marL="1828617" indent="0">
              <a:buNone/>
              <a:defRPr sz="1400"/>
            </a:lvl5pPr>
            <a:lvl6pPr marL="2285771" indent="0">
              <a:buNone/>
              <a:defRPr sz="1400"/>
            </a:lvl6pPr>
            <a:lvl7pPr marL="2742926" indent="0">
              <a:buNone/>
              <a:defRPr sz="1400"/>
            </a:lvl7pPr>
            <a:lvl8pPr marL="3200080" indent="0">
              <a:buNone/>
              <a:defRPr sz="1400"/>
            </a:lvl8pPr>
            <a:lvl9pPr marL="3657234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2599-2CF7-47DD-904C-20ABD48BAB2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375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19012" y="9361699"/>
            <a:ext cx="9104562" cy="194392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875951" y="9361699"/>
            <a:ext cx="9104562" cy="194392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AAC0-84FB-4AF1-AEA6-51C84C844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06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342" y="1296798"/>
            <a:ext cx="19440842" cy="539988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79341" y="7252222"/>
            <a:ext cx="9544235" cy="3022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79341" y="10274379"/>
            <a:ext cx="9544235" cy="186678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0972775" y="7252222"/>
            <a:ext cx="9547409" cy="3022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0972775" y="10274379"/>
            <a:ext cx="9547409" cy="1866784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D218-2427-42BB-AE5D-957AFB570C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717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DD34-FCA5-4391-8BDD-543ED3A56F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568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70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9342" y="1290449"/>
            <a:ext cx="7106193" cy="5488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444259" y="1290449"/>
            <a:ext cx="12075925" cy="2765177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79342" y="6779216"/>
            <a:ext cx="7106193" cy="221630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D6E51-004F-463D-B808-52C18D5213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57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33241" y="22678867"/>
            <a:ext cx="12960032" cy="26777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33241" y="2895175"/>
            <a:ext cx="12960032" cy="19439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33241" y="25356586"/>
            <a:ext cx="12960032" cy="3803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19012" y="29518399"/>
            <a:ext cx="4499902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0790" y="29518399"/>
            <a:ext cx="6837945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0612" y="29518399"/>
            <a:ext cx="4499901" cy="215868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2370-E46A-4281-80E2-EBD79C4EF1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29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21599525" cy="32399288"/>
          </a:xfrm>
          <a:prstGeom prst="rect">
            <a:avLst/>
          </a:prstGeom>
          <a:solidFill>
            <a:srgbClr val="D7D7F5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 userDrawn="1"/>
        </p:nvSpPr>
        <p:spPr>
          <a:xfrm>
            <a:off x="1258703" y="3403063"/>
            <a:ext cx="19172130" cy="26613115"/>
          </a:xfrm>
          <a:prstGeom prst="roundRect">
            <a:avLst>
              <a:gd name="adj" fmla="val 1774"/>
            </a:avLst>
          </a:prstGeom>
          <a:solidFill>
            <a:srgbClr val="FFFFF3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703" y="807934"/>
            <a:ext cx="18361501" cy="116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8216" tIns="149108" rIns="298216" bIns="149108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ko-KR" altLang="en-US" sz="5999" dirty="0">
                <a:latin typeface="HY견고딕" panose="02030600000101010101" pitchFamily="18" charset="-127"/>
                <a:ea typeface="HY견고딕" panose="02030600000101010101" pitchFamily="18" charset="-127"/>
              </a:rPr>
              <a:t>논 문 제 목</a:t>
            </a:r>
          </a:p>
        </p:txBody>
      </p:sp>
      <p:sp>
        <p:nvSpPr>
          <p:cNvPr id="9" name="TextBox 22"/>
          <p:cNvSpPr txBox="1">
            <a:spLocks noChangeArrowheads="1"/>
          </p:cNvSpPr>
          <p:nvPr userDrawn="1"/>
        </p:nvSpPr>
        <p:spPr bwMode="auto">
          <a:xfrm>
            <a:off x="16470392" y="30674537"/>
            <a:ext cx="41857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4000" dirty="0">
                <a:solidFill>
                  <a:srgbClr val="00206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2017.1 </a:t>
            </a:r>
            <a:r>
              <a:rPr lang="ko-KR" altLang="en-US" sz="4000">
                <a:solidFill>
                  <a:srgbClr val="00206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졸업 논문</a:t>
            </a:r>
          </a:p>
        </p:txBody>
      </p:sp>
      <p:sp>
        <p:nvSpPr>
          <p:cNvPr id="10" name="TextBox 25"/>
          <p:cNvSpPr txBox="1">
            <a:spLocks noChangeArrowheads="1"/>
          </p:cNvSpPr>
          <p:nvPr userDrawn="1"/>
        </p:nvSpPr>
        <p:spPr bwMode="auto">
          <a:xfrm>
            <a:off x="1888772" y="30631499"/>
            <a:ext cx="7023656" cy="70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4000" dirty="0">
                <a:solidFill>
                  <a:srgbClr val="00206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한양대학교 미래자동차공학과</a:t>
            </a:r>
          </a:p>
        </p:txBody>
      </p:sp>
      <p:pic>
        <p:nvPicPr>
          <p:cNvPr id="12" name="그림 11" descr="한양대학교UI로고_big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1" y="30472653"/>
            <a:ext cx="1165273" cy="111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1027" rtl="0" eaLnBrk="1" fontAlgn="base" latinLnBrk="1" hangingPunct="1">
        <a:lnSpc>
          <a:spcPct val="120000"/>
        </a:lnSpc>
        <a:spcBef>
          <a:spcPct val="0"/>
        </a:spcBef>
        <a:spcAft>
          <a:spcPct val="0"/>
        </a:spcAft>
        <a:buFontTx/>
        <a:buNone/>
        <a:defRPr kumimoji="1" sz="40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2pPr>
      <a:lvl3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3pPr>
      <a:lvl4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4pPr>
      <a:lvl5pPr algn="ctr" defTabSz="2981027" rtl="0" eaLnBrk="0" fontAlgn="base" latinLnBrk="1" hangingPunct="0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5pPr>
      <a:lvl6pPr marL="457154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6pPr>
      <a:lvl7pPr marL="914309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7pPr>
      <a:lvl8pPr marL="1371463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8pPr>
      <a:lvl9pPr marL="1828617" algn="ctr" defTabSz="2981027" rtl="0" fontAlgn="base" latinLnBrk="1">
        <a:spcBef>
          <a:spcPct val="0"/>
        </a:spcBef>
        <a:spcAft>
          <a:spcPct val="0"/>
        </a:spcAft>
        <a:defRPr kumimoji="1" sz="14399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1119076" indent="-1119076" algn="l" defTabSz="2981027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499">
          <a:solidFill>
            <a:schemeClr val="tx1"/>
          </a:solidFill>
          <a:latin typeface="+mn-lt"/>
          <a:ea typeface="+mn-ea"/>
          <a:cs typeface="+mn-cs"/>
        </a:defRPr>
      </a:lvl1pPr>
      <a:lvl2pPr marL="2423871" indent="-931770" algn="l" defTabSz="2981027" rtl="0" eaLnBrk="0" fontAlgn="base" latinLnBrk="1" hangingPunct="0">
        <a:spcBef>
          <a:spcPct val="20000"/>
        </a:spcBef>
        <a:spcAft>
          <a:spcPct val="0"/>
        </a:spcAft>
        <a:buChar char="–"/>
        <a:defRPr kumimoji="1" sz="9199">
          <a:solidFill>
            <a:schemeClr val="tx1"/>
          </a:solidFill>
          <a:latin typeface="+mn-lt"/>
          <a:ea typeface="+mn-ea"/>
        </a:defRPr>
      </a:lvl2pPr>
      <a:lvl3pPr marL="3727077" indent="-746050" algn="l" defTabSz="2981027" rtl="0" eaLnBrk="0" fontAlgn="base" latinLnBrk="1" hangingPunct="0">
        <a:spcBef>
          <a:spcPct val="20000"/>
        </a:spcBef>
        <a:spcAft>
          <a:spcPct val="0"/>
        </a:spcAft>
        <a:buChar char="•"/>
        <a:defRPr kumimoji="1" sz="7899">
          <a:solidFill>
            <a:schemeClr val="tx1"/>
          </a:solidFill>
          <a:latin typeface="+mn-lt"/>
          <a:ea typeface="+mn-ea"/>
        </a:defRPr>
      </a:lvl3pPr>
      <a:lvl4pPr marL="5219178" indent="-746050" algn="l" defTabSz="2981027" rtl="0" eaLnBrk="0" fontAlgn="base" latinLnBrk="1" hangingPunct="0">
        <a:spcBef>
          <a:spcPct val="20000"/>
        </a:spcBef>
        <a:spcAft>
          <a:spcPct val="0"/>
        </a:spcAft>
        <a:buChar char="–"/>
        <a:defRPr kumimoji="1" sz="6499">
          <a:solidFill>
            <a:schemeClr val="tx1"/>
          </a:solidFill>
          <a:latin typeface="+mn-lt"/>
          <a:ea typeface="+mn-ea"/>
        </a:defRPr>
      </a:lvl4pPr>
      <a:lvl5pPr marL="6708104" indent="-744464" algn="l" defTabSz="2981027" rtl="0" eaLnBrk="0" fontAlgn="base" latinLnBrk="1" hangingPunct="0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5pPr>
      <a:lvl6pPr marL="7165258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6pPr>
      <a:lvl7pPr marL="7622413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7pPr>
      <a:lvl8pPr marL="8079567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8pPr>
      <a:lvl9pPr marL="8536721" indent="-744464" algn="l" defTabSz="2981027" rtl="0" fontAlgn="base" latinLnBrk="1">
        <a:spcBef>
          <a:spcPct val="20000"/>
        </a:spcBef>
        <a:spcAft>
          <a:spcPct val="0"/>
        </a:spcAft>
        <a:buChar char="»"/>
        <a:defRPr kumimoji="1" sz="64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9" Type="http://schemas.openxmlformats.org/officeDocument/2006/relationships/image" Target="../media/image30.emf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24.png"/><Relationship Id="rId42" Type="http://schemas.openxmlformats.org/officeDocument/2006/relationships/image" Target="../media/image3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33" Type="http://schemas.openxmlformats.org/officeDocument/2006/relationships/image" Target="../media/image23.png"/><Relationship Id="rId38" Type="http://schemas.openxmlformats.org/officeDocument/2006/relationships/image" Target="../media/image29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19.png"/><Relationship Id="rId41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32" Type="http://schemas.openxmlformats.org/officeDocument/2006/relationships/image" Target="../media/image22.emf"/><Relationship Id="rId37" Type="http://schemas.openxmlformats.org/officeDocument/2006/relationships/image" Target="../media/image27.emf"/><Relationship Id="rId40" Type="http://schemas.openxmlformats.org/officeDocument/2006/relationships/image" Target="../media/image31.emf"/><Relationship Id="rId45" Type="http://schemas.openxmlformats.org/officeDocument/2006/relationships/image" Target="../media/image36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8" Type="http://schemas.openxmlformats.org/officeDocument/2006/relationships/image" Target="../media/image28.png"/><Relationship Id="rId36" Type="http://schemas.openxmlformats.org/officeDocument/2006/relationships/image" Target="../media/image26.png"/><Relationship Id="rId10" Type="http://schemas.openxmlformats.org/officeDocument/2006/relationships/image" Target="../media/image10.png"/><Relationship Id="rId31" Type="http://schemas.openxmlformats.org/officeDocument/2006/relationships/image" Target="../media/image21.emf"/><Relationship Id="rId44" Type="http://schemas.openxmlformats.org/officeDocument/2006/relationships/image" Target="../media/image35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Relationship Id="rId43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그림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7751" y="5950362"/>
            <a:ext cx="4222277" cy="3174233"/>
          </a:xfrm>
          <a:prstGeom prst="rect">
            <a:avLst/>
          </a:prstGeom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033677" y="942949"/>
            <a:ext cx="198022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ko-KR" altLang="en-US" sz="4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단통형</a:t>
            </a:r>
            <a:r>
              <a:rPr lang="ko-KR" altLang="en-US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댐퍼의</a:t>
            </a:r>
            <a:r>
              <a:rPr lang="ko-KR" altLang="en-US" sz="4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비선형 특성을 고려한 차량 동적 응답 분석</a:t>
            </a:r>
            <a:endParaRPr lang="ko-KR" altLang="en-US" sz="4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09631" y="3701127"/>
            <a:ext cx="9225146" cy="58824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latinLnBrk="1" hangingPunct="1">
              <a:defRPr/>
            </a:pP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연구 배경 </a:t>
            </a:r>
            <a:r>
              <a:rPr lang="en-US" altLang="ko-KR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/ 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목적</a:t>
            </a:r>
            <a:endParaRPr lang="ko-KR" altLang="en-US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704215" y="8221447"/>
            <a:ext cx="9230562" cy="588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latinLnBrk="1" hangingPunct="1">
              <a:defRPr/>
            </a:pP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단통형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댐퍼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구성도</a:t>
            </a:r>
            <a:endParaRPr lang="ko-KR" altLang="en-US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1704817" y="15358870"/>
            <a:ext cx="9229959" cy="58430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latinLnBrk="1" hangingPunct="1">
              <a:defRPr/>
            </a:pP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단통형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댐퍼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모델링</a:t>
            </a:r>
            <a:endParaRPr lang="ko-KR" altLang="en-US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118" name="TextBox 6"/>
          <p:cNvSpPr txBox="1">
            <a:spLocks noChangeArrowheads="1"/>
          </p:cNvSpPr>
          <p:nvPr/>
        </p:nvSpPr>
        <p:spPr bwMode="auto">
          <a:xfrm>
            <a:off x="14535177" y="2031813"/>
            <a:ext cx="6525253" cy="119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0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9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7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6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한양대학교 미래자동차공학과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학년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수 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지도교수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민 승 재 </a:t>
            </a:r>
          </a:p>
        </p:txBody>
      </p:sp>
      <p:sp>
        <p:nvSpPr>
          <p:cNvPr id="19" name="TextBox 54"/>
          <p:cNvSpPr txBox="1">
            <a:spLocks noChangeArrowheads="1"/>
          </p:cNvSpPr>
          <p:nvPr/>
        </p:nvSpPr>
        <p:spPr bwMode="auto">
          <a:xfrm>
            <a:off x="1603542" y="4317653"/>
            <a:ext cx="9700471" cy="355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3595" tIns="51797" rIns="103595" bIns="51797">
            <a:spAutoFit/>
          </a:bodyPr>
          <a:lstStyle>
            <a:lvl1pPr marL="571500" indent="-5715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en-US" altLang="ko-KR" sz="3000" b="1" dirty="0">
                <a:latin typeface="+mn-ea"/>
              </a:rPr>
              <a:t>■ </a:t>
            </a:r>
            <a:r>
              <a:rPr lang="ko-KR" altLang="en-US" sz="3000" b="1" dirty="0">
                <a:latin typeface="+mn-ea"/>
              </a:rPr>
              <a:t>연구 </a:t>
            </a:r>
            <a:r>
              <a:rPr lang="ko-KR" altLang="en-US" sz="3000" b="1" dirty="0" smtClean="0">
                <a:latin typeface="+mn-ea"/>
              </a:rPr>
              <a:t>배경</a:t>
            </a:r>
            <a:endParaRPr lang="en-US" altLang="ko-KR" sz="3000" b="1" dirty="0" smtClean="0">
              <a:latin typeface="+mn-ea"/>
            </a:endParaRPr>
          </a:p>
          <a:p>
            <a:pPr marL="457200" indent="-457200" eaLnBrk="1" hangingPunct="1">
              <a:buFontTx/>
              <a:buChar char="-"/>
            </a:pPr>
            <a:r>
              <a:rPr lang="ko-KR" altLang="en-US" sz="2400" dirty="0" err="1" smtClean="0">
                <a:latin typeface="+mn-ea"/>
              </a:rPr>
              <a:t>단통형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err="1" smtClean="0">
                <a:latin typeface="+mn-ea"/>
              </a:rPr>
              <a:t>댐퍼의</a:t>
            </a:r>
            <a:r>
              <a:rPr lang="ko-KR" altLang="en-US" sz="2400" dirty="0" smtClean="0">
                <a:latin typeface="+mn-ea"/>
              </a:rPr>
              <a:t> 경우 </a:t>
            </a:r>
            <a:r>
              <a:rPr lang="ko-KR" altLang="en-US" sz="2400" dirty="0" err="1" smtClean="0">
                <a:latin typeface="+mn-ea"/>
              </a:rPr>
              <a:t>복통형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err="1" smtClean="0">
                <a:latin typeface="+mn-ea"/>
              </a:rPr>
              <a:t>댐퍼에</a:t>
            </a:r>
            <a:r>
              <a:rPr lang="ko-KR" altLang="en-US" sz="2400" dirty="0" smtClean="0">
                <a:latin typeface="+mn-ea"/>
              </a:rPr>
              <a:t> 비해 가볍고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유지 보수 및 가격 측면에 유리하기 때문에 저가형 차량에 주로 사용됨</a:t>
            </a:r>
            <a:endParaRPr lang="en-US" altLang="ko-KR" sz="2400" dirty="0" smtClean="0">
              <a:latin typeface="+mn-ea"/>
            </a:endParaRPr>
          </a:p>
          <a:p>
            <a:pPr marL="457200" indent="-457200" eaLnBrk="1" hangingPunct="1">
              <a:buFontTx/>
              <a:buChar char="-"/>
            </a:pPr>
            <a:r>
              <a:rPr lang="ko-KR" altLang="en-US" sz="2400" dirty="0" err="1" smtClean="0">
                <a:latin typeface="+mn-ea"/>
              </a:rPr>
              <a:t>댐퍼의</a:t>
            </a:r>
            <a:r>
              <a:rPr lang="ko-KR" altLang="en-US" sz="2400" dirty="0" smtClean="0">
                <a:latin typeface="+mn-ea"/>
              </a:rPr>
              <a:t> 비선형 특성은 이론적 분석이 어려워 주로 실험 결과 기반으로 분석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개념설계 단계에서 </a:t>
            </a:r>
            <a:r>
              <a:rPr lang="ko-KR" altLang="en-US" sz="2400" dirty="0" err="1" smtClean="0">
                <a:latin typeface="+mn-ea"/>
              </a:rPr>
              <a:t>댐퍼</a:t>
            </a:r>
            <a:r>
              <a:rPr lang="ko-KR" altLang="en-US" sz="2400" dirty="0" smtClean="0">
                <a:latin typeface="+mn-ea"/>
              </a:rPr>
              <a:t> 특성 반영 어려움</a:t>
            </a:r>
            <a:endParaRPr lang="en-US" altLang="ko-KR" sz="2400" dirty="0" smtClean="0">
              <a:latin typeface="+mn-ea"/>
            </a:endParaRPr>
          </a:p>
          <a:p>
            <a:pPr marL="0" indent="0" eaLnBrk="1" hangingPunct="1"/>
            <a:endParaRPr lang="en-US" altLang="ko-KR" sz="2000" b="1" dirty="0" smtClean="0">
              <a:latin typeface="+mn-ea"/>
            </a:endParaRPr>
          </a:p>
          <a:p>
            <a:pPr marL="0" indent="0" eaLnBrk="1" hangingPunct="1"/>
            <a:r>
              <a:rPr lang="en-US" altLang="ko-KR" sz="3000" b="1" dirty="0" smtClean="0">
                <a:latin typeface="+mn-ea"/>
              </a:rPr>
              <a:t>■ </a:t>
            </a:r>
            <a:r>
              <a:rPr lang="ko-KR" altLang="en-US" sz="3000" b="1" dirty="0" smtClean="0">
                <a:latin typeface="+mn-ea"/>
              </a:rPr>
              <a:t>연구 목적</a:t>
            </a:r>
            <a:endParaRPr lang="en-US" altLang="ko-KR" sz="3000" b="1" dirty="0" smtClean="0">
              <a:latin typeface="+mn-ea"/>
            </a:endParaRPr>
          </a:p>
          <a:p>
            <a:pPr marL="457200" indent="-457200" eaLnBrk="1" hangingPunct="1">
              <a:buFontTx/>
              <a:buChar char="-"/>
            </a:pPr>
            <a:r>
              <a:rPr lang="ko-KR" altLang="en-US" sz="2400" dirty="0" err="1" smtClean="0">
                <a:latin typeface="+mn-ea"/>
              </a:rPr>
              <a:t>단통형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ko-KR" altLang="en-US" sz="2400" dirty="0" err="1" smtClean="0">
                <a:latin typeface="+mn-ea"/>
              </a:rPr>
              <a:t>댐퍼에</a:t>
            </a:r>
            <a:r>
              <a:rPr lang="ko-KR" altLang="en-US" sz="2400" dirty="0" smtClean="0">
                <a:latin typeface="+mn-ea"/>
              </a:rPr>
              <a:t> 대한 이론적 특성을 반영한 </a:t>
            </a:r>
            <a:r>
              <a:rPr lang="ko-KR" altLang="en-US" sz="2400" dirty="0" smtClean="0">
                <a:latin typeface="+mn-ea"/>
              </a:rPr>
              <a:t>모델링 및 타당성 확인</a:t>
            </a:r>
            <a:endParaRPr lang="en-US" altLang="ko-KR" sz="2400" dirty="0" smtClean="0">
              <a:latin typeface="+mn-ea"/>
            </a:endParaRPr>
          </a:p>
          <a:p>
            <a:pPr marL="457200" indent="-457200" eaLnBrk="1" hangingPunct="1">
              <a:buFontTx/>
              <a:buChar char="-"/>
            </a:pPr>
            <a:r>
              <a:rPr lang="ko-KR" altLang="en-US" sz="2400" dirty="0" err="1" smtClean="0">
                <a:latin typeface="+mn-ea"/>
              </a:rPr>
              <a:t>댐퍼</a:t>
            </a:r>
            <a:r>
              <a:rPr lang="ko-KR" altLang="en-US" sz="2400" dirty="0" smtClean="0">
                <a:latin typeface="+mn-ea"/>
              </a:rPr>
              <a:t> 내 설계인자 값 변화에 따른 차량 동적 응답 특성 분석</a:t>
            </a:r>
            <a:endParaRPr lang="en-US" altLang="ko-KR" sz="2400" b="1" dirty="0">
              <a:latin typeface="+mn-ea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291" y="8953839"/>
            <a:ext cx="3280269" cy="326569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040786" y="9060661"/>
            <a:ext cx="4478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피스톤이 작동 시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altLang="ko-KR" dirty="0" smtClean="0"/>
              <a:t>Damper Force 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발생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속도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dirty="0" smtClean="0"/>
              <a:t>∝ </a:t>
            </a:r>
            <a:r>
              <a:rPr lang="en-US" altLang="ko-KR" dirty="0"/>
              <a:t>Damper Force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40786" y="11385403"/>
            <a:ext cx="442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cs typeface="Arial" panose="020B0604020202020204" pitchFamily="34" charset="0"/>
              </a:rPr>
              <a:t>⇒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Damping ratio 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불연속 발생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그림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96303" y="9931372"/>
            <a:ext cx="3824116" cy="3852337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3312" y="14315911"/>
            <a:ext cx="4816077" cy="1834067"/>
          </a:xfrm>
          <a:prstGeom prst="rect">
            <a:avLst/>
          </a:prstGeom>
        </p:spPr>
      </p:pic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27428"/>
              </p:ext>
            </p:extLst>
          </p:nvPr>
        </p:nvGraphicFramePr>
        <p:xfrm>
          <a:off x="6164531" y="10465828"/>
          <a:ext cx="3897212" cy="939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028"/>
                <a:gridCol w="981592"/>
                <a:gridCol w="981592"/>
              </a:tblGrid>
              <a:tr h="4699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피스톤 속도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저속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고속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</a:tr>
              <a:tr h="4699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Blow-off</a:t>
                      </a:r>
                      <a:r>
                        <a:rPr lang="en-US" altLang="ko-KR" sz="20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20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밸브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열림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닫힘</a:t>
                      </a:r>
                      <a:endParaRPr lang="ko-KR" altLang="en-US" sz="2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101" name="그룹 4100"/>
          <p:cNvGrpSpPr/>
          <p:nvPr/>
        </p:nvGrpSpPr>
        <p:grpSpPr>
          <a:xfrm>
            <a:off x="2191145" y="16108168"/>
            <a:ext cx="5102588" cy="2967629"/>
            <a:chOff x="2252226" y="17200115"/>
            <a:chExt cx="7001316" cy="4244838"/>
          </a:xfrm>
        </p:grpSpPr>
        <p:pic>
          <p:nvPicPr>
            <p:cNvPr id="56" name="그림 5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52226" y="17200115"/>
              <a:ext cx="6836927" cy="4244838"/>
            </a:xfrm>
            <a:prstGeom prst="rect">
              <a:avLst/>
            </a:prstGeom>
          </p:spPr>
        </p:pic>
        <p:cxnSp>
          <p:nvCxnSpPr>
            <p:cNvPr id="34" name="직선 화살표 연결선 33"/>
            <p:cNvCxnSpPr/>
            <p:nvPr/>
          </p:nvCxnSpPr>
          <p:spPr>
            <a:xfrm>
              <a:off x="5476860" y="19019244"/>
              <a:ext cx="5201" cy="96811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화살표 연결선 62"/>
            <p:cNvCxnSpPr/>
            <p:nvPr/>
          </p:nvCxnSpPr>
          <p:spPr>
            <a:xfrm>
              <a:off x="4535949" y="19342314"/>
              <a:ext cx="0" cy="31705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5541143" y="18008067"/>
                  <a:ext cx="773203" cy="4624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ko-KR" sz="16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ko-KR" sz="1600" b="0" i="1" smtClean="0">
                                <a:latin typeface="Cambria Math" panose="02040503050406030204" pitchFamily="18" charset="0"/>
                              </a:rPr>
                              <m:t>𝑝𝑡</m:t>
                            </m:r>
                          </m:sub>
                        </m:sSub>
                      </m:oMath>
                    </m:oMathPara>
                  </a14:m>
                  <a:endParaRPr lang="ko-KR" altLang="en-US" sz="1600" dirty="0"/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1143" y="18008067"/>
                  <a:ext cx="773203" cy="46247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6981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3792442" y="19201487"/>
                  <a:ext cx="546106" cy="4379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ko-KR" sz="16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altLang="ko-KR" sz="1600" b="0" i="1" smtClean="0">
                                <a:latin typeface="Cambria Math" panose="02040503050406030204" pitchFamily="18" charset="0"/>
                              </a:rPr>
                              <m:t>𝑟𝑜𝑑</m:t>
                            </m:r>
                          </m:sub>
                        </m:sSub>
                      </m:oMath>
                    </m:oMathPara>
                  </a14:m>
                  <a:endParaRPr lang="ko-KR" altLang="en-US" sz="1600" dirty="0"/>
                </a:p>
              </p:txBody>
            </p:sp>
          </mc:Choice>
          <mc:Fallback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2442" y="19201487"/>
                  <a:ext cx="546106" cy="43792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33846" b="-12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직선 화살표 연결선 39"/>
            <p:cNvCxnSpPr/>
            <p:nvPr/>
          </p:nvCxnSpPr>
          <p:spPr>
            <a:xfrm flipH="1" flipV="1">
              <a:off x="6645306" y="19694514"/>
              <a:ext cx="93410" cy="1386639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직사각형 59"/>
                <p:cNvSpPr/>
                <p:nvPr/>
              </p:nvSpPr>
              <p:spPr>
                <a:xfrm>
                  <a:off x="6269879" y="20752442"/>
                  <a:ext cx="2983663" cy="6603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𝑠𝑡𝑎𝑡𝑖𝑐</m:t>
                          </m:r>
                        </m:sub>
                      </m:sSub>
                    </m:oMath>
                  </a14:m>
                  <a:r>
                    <a:rPr lang="ko-KR" altLang="en-US" sz="1400" dirty="0"/>
                    <a:t> </a:t>
                  </a:r>
                  <a:r>
                    <a:rPr lang="en-US" altLang="ko-KR" sz="1400" dirty="0"/>
                    <a:t>= -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𝑟𝑜𝑑</m:t>
                          </m:r>
                        </m:sub>
                      </m:sSub>
                      <m:sSub>
                        <m:sSubPr>
                          <m:ctrlP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𝑔𝑎𝑠</m:t>
                          </m:r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ko-KR" sz="1400" i="1" dirty="0">
                              <a:latin typeface="Cambria Math" panose="02040503050406030204" pitchFamily="18" charset="0"/>
                            </a:rPr>
                            <m:t>𝑠𝑡𝑎𝑡𝑖𝑐</m:t>
                          </m:r>
                        </m:sub>
                      </m:sSub>
                    </m:oMath>
                  </a14:m>
                  <a:r>
                    <a:rPr lang="en-US" altLang="ko-KR" dirty="0"/>
                    <a:t> </a:t>
                  </a:r>
                  <a:endParaRPr lang="ko-KR" altLang="en-US" dirty="0"/>
                </a:p>
              </p:txBody>
            </p:sp>
          </mc:Choice>
          <mc:Fallback>
            <p:sp>
              <p:nvSpPr>
                <p:cNvPr id="60" name="직사각형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9879" y="20752442"/>
                  <a:ext cx="2983663" cy="66035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526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7" name="직사각형 76"/>
          <p:cNvSpPr/>
          <p:nvPr/>
        </p:nvSpPr>
        <p:spPr>
          <a:xfrm>
            <a:off x="3668958" y="23656153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o-KR" altLang="en-US" sz="2800" dirty="0"/>
          </a:p>
        </p:txBody>
      </p:sp>
      <p:sp>
        <p:nvSpPr>
          <p:cNvPr id="79" name="직사각형 78"/>
          <p:cNvSpPr/>
          <p:nvPr/>
        </p:nvSpPr>
        <p:spPr>
          <a:xfrm>
            <a:off x="2123691" y="22403835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ko-KR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7" name="직사각형 4106"/>
              <p:cNvSpPr/>
              <p:nvPr/>
            </p:nvSpPr>
            <p:spPr>
              <a:xfrm>
                <a:off x="2110629" y="20976599"/>
                <a:ext cx="7819151" cy="937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𝑙𝑒𝑎𝑘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r>
                        <a:rPr lang="en-US" altLang="ko-KR" b="0" i="0" dirty="0" smtClean="0">
                          <a:latin typeface="Cambria Math" panose="02040503050406030204" pitchFamily="18" charset="0"/>
                        </a:rPr>
                        <m:t>         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𝑏𝑙𝑜𝑤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𝑜𝑓𝑓</m:t>
                          </m:r>
                        </m:sub>
                      </m:sSub>
                    </m:oMath>
                  </m:oMathPara>
                </a14:m>
                <a:endParaRPr lang="en-US" altLang="ko-K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p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1/4</m:t>
                          </m:r>
                        </m:sup>
                      </m:sSup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𝑝𝑜𝑟𝑡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7/4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p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1/4</m:t>
                          </m:r>
                        </m:sup>
                      </m:sSup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𝑝𝑜𝑟𝑡</m:t>
                              </m:r>
                            </m:sub>
                          </m:sSub>
                        </m:e>
                        <m:sup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7/4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107" name="직사각형 4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629" y="20976599"/>
                <a:ext cx="7819151" cy="937180"/>
              </a:xfrm>
              <a:prstGeom prst="rect">
                <a:avLst/>
              </a:prstGeom>
              <a:blipFill rotWithShape="0">
                <a:blip r:embed="rId10"/>
                <a:stretch>
                  <a:fillRect l="-1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직사각형 95"/>
              <p:cNvSpPr/>
              <p:nvPr/>
            </p:nvSpPr>
            <p:spPr>
              <a:xfrm>
                <a:off x="1663747" y="23935367"/>
                <a:ext cx="8166238" cy="843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𝑠𝑝𝑟𝑖𝑛𝑔</m:t>
                          </m:r>
                        </m:sub>
                      </m:sSub>
                      <m:sSub>
                        <m:sSub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𝑏𝑙𝑜𝑤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𝑜𝑓𝑓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𝑏𝑙𝑜𝑤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𝑜𝑓𝑓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𝑏𝑙𝑜𝑤</m:t>
                              </m:r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𝑜𝑓𝑓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96" name="직사각형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47" y="23935367"/>
                <a:ext cx="8166238" cy="8438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직사각형 97"/>
              <p:cNvSpPr/>
              <p:nvPr/>
            </p:nvSpPr>
            <p:spPr>
              <a:xfrm>
                <a:off x="2166919" y="22595371"/>
                <a:ext cx="6166079" cy="491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𝑏𝑙𝑜𝑤</m:t>
                        </m:r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𝑜𝑓𝑓</m:t>
                        </m:r>
                      </m:sub>
                    </m:sSub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ko-KR" altLang="en-US" dirty="0" smtClean="0"/>
                  <a:t> 이므로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𝑐𝑙𝑜𝑠𝑒𝑑</m:t>
                        </m:r>
                      </m:sub>
                    </m:sSub>
                  </m:oMath>
                </a14:m>
                <a:r>
                  <a:rPr lang="en-US" altLang="ko-KR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𝑙𝑒𝑎𝑘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98" name="직사각형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919" y="22595371"/>
                <a:ext cx="6166079" cy="491288"/>
              </a:xfrm>
              <a:prstGeom prst="rect">
                <a:avLst/>
              </a:prstGeom>
              <a:blipFill rotWithShape="0">
                <a:blip r:embed="rId12"/>
                <a:stretch>
                  <a:fillRect l="-692" t="-13750" b="-18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직사각형 98"/>
              <p:cNvSpPr/>
              <p:nvPr/>
            </p:nvSpPr>
            <p:spPr>
              <a:xfrm>
                <a:off x="1880568" y="23058443"/>
                <a:ext cx="8867435" cy="545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∴</m:t>
                          </m:r>
                          <m:sSub>
                            <m:sSubPr>
                              <m:ctrlPr>
                                <a:rPr lang="en-US" altLang="ko-KR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p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1/4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𝑙𝑒𝑎𝑘</m:t>
                          </m:r>
                        </m:sub>
                      </m:sSub>
                      <m:sSup>
                        <m:sSup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𝑙𝑒𝑎𝑘</m:t>
                                  </m:r>
                                </m:sub>
                              </m:s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</m:e>
                        <m:sup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7/4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ko-KR" b="0" i="1" dirty="0" smtClean="0">
                                      <a:latin typeface="Cambria Math" panose="02040503050406030204" pitchFamily="18" charset="0"/>
                                    </a:rPr>
                                    <m:t>𝑡𝑜𝑡</m:t>
                                  </m:r>
                                </m:sub>
                              </m:s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</m:e>
                        <m:sup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7/4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99" name="직사각형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568" y="23058443"/>
                <a:ext cx="8867435" cy="54572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직사각형 100"/>
              <p:cNvSpPr/>
              <p:nvPr/>
            </p:nvSpPr>
            <p:spPr>
              <a:xfrm>
                <a:off x="2023787" y="22079314"/>
                <a:ext cx="432485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𝐵𝑙𝑜𝑤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밸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브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가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닫</m:t>
                    </m:r>
                  </m:oMath>
                </a14:m>
                <a:r>
                  <a:rPr lang="ko-KR" altLang="en-US" dirty="0" smtClean="0"/>
                  <a:t>혀 있을 때</a:t>
                </a:r>
                <a:r>
                  <a:rPr lang="en-US" altLang="ko-KR" dirty="0" smtClean="0"/>
                  <a:t>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01" name="직사각형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787" y="22079314"/>
                <a:ext cx="4324853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1975" t="-14474" b="-2631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직사각형 101"/>
              <p:cNvSpPr/>
              <p:nvPr/>
            </p:nvSpPr>
            <p:spPr>
              <a:xfrm>
                <a:off x="2023787" y="23653362"/>
                <a:ext cx="4884474" cy="462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𝐵𝑙𝑜𝑤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밸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브</m:t>
                    </m:r>
                    <m:r>
                      <a:rPr lang="ko-KR" altLang="en-US" i="1">
                        <a:latin typeface="Cambria Math" panose="02040503050406030204" pitchFamily="18" charset="0"/>
                      </a:rPr>
                      <m:t>가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열</m:t>
                    </m:r>
                  </m:oMath>
                </a14:m>
                <a:r>
                  <a:rPr lang="ko-KR" altLang="en-US" dirty="0" smtClean="0"/>
                  <a:t>려 있을 때</a:t>
                </a:r>
                <a:r>
                  <a:rPr lang="en-US" altLang="ko-KR" dirty="0" smtClean="0"/>
                  <a:t>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02" name="직사각형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787" y="23653362"/>
                <a:ext cx="4884474" cy="462434"/>
              </a:xfrm>
              <a:prstGeom prst="rect">
                <a:avLst/>
              </a:prstGeom>
              <a:blipFill rotWithShape="0">
                <a:blip r:embed="rId15"/>
                <a:stretch>
                  <a:fillRect l="-1748" t="-14474" b="-2631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직사각형 107"/>
              <p:cNvSpPr/>
              <p:nvPr/>
            </p:nvSpPr>
            <p:spPr>
              <a:xfrm>
                <a:off x="1800229" y="24637333"/>
                <a:ext cx="9120393" cy="545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∴</m:t>
                          </m:r>
                          <m:sSub>
                            <m:sSubPr>
                              <m:ctrlPr>
                                <a:rPr lang="en-US" altLang="ko-KR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p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1/4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𝑙𝑒𝑎𝑘</m:t>
                          </m:r>
                        </m:sub>
                      </m:sSub>
                      <m:sSup>
                        <m:sSup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𝑙𝑒𝑎𝑘</m:t>
                                  </m:r>
                                </m:sub>
                              </m:s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</m:e>
                        <m:sup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7/4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𝑝𝑜𝑟𝑡</m:t>
                          </m:r>
                        </m:sub>
                      </m:sSub>
                      <m:sSup>
                        <m:sSup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ko-KR" b="0" i="1" dirty="0" smtClean="0">
                                      <a:latin typeface="Cambria Math" panose="02040503050406030204" pitchFamily="18" charset="0"/>
                                    </a:rPr>
                                    <m:t>𝑡𝑜𝑡</m:t>
                                  </m:r>
                                </m:sub>
                              </m:s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</m:e>
                        <m:sup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7/4</m:t>
                          </m:r>
                        </m:sup>
                      </m:sSup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8" name="직사각형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29" y="24637333"/>
                <a:ext cx="9120393" cy="54572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그룹 70"/>
          <p:cNvGrpSpPr/>
          <p:nvPr/>
        </p:nvGrpSpPr>
        <p:grpSpPr>
          <a:xfrm>
            <a:off x="1988782" y="27487460"/>
            <a:ext cx="8759221" cy="1991893"/>
            <a:chOff x="11313753" y="3488409"/>
            <a:chExt cx="8824042" cy="2360277"/>
          </a:xfrm>
        </p:grpSpPr>
        <p:pic>
          <p:nvPicPr>
            <p:cNvPr id="61" name="그림 60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1313753" y="3488409"/>
              <a:ext cx="8824042" cy="2360277"/>
            </a:xfrm>
            <a:prstGeom prst="rect">
              <a:avLst/>
            </a:prstGeom>
          </p:spPr>
        </p:pic>
        <p:sp>
          <p:nvSpPr>
            <p:cNvPr id="4108" name="TextBox 4107"/>
            <p:cNvSpPr txBox="1"/>
            <p:nvPr/>
          </p:nvSpPr>
          <p:spPr>
            <a:xfrm>
              <a:off x="12012916" y="5308199"/>
              <a:ext cx="4824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&lt;</a:t>
              </a:r>
              <a:r>
                <a:rPr lang="ko-KR" altLang="en-US" dirty="0" smtClean="0"/>
                <a:t>비선형 </a:t>
              </a:r>
              <a:r>
                <a:rPr lang="ko-KR" altLang="en-US" dirty="0" err="1" smtClean="0"/>
                <a:t>댐퍼의</a:t>
              </a:r>
              <a:r>
                <a:rPr lang="ko-KR" altLang="en-US" dirty="0" smtClean="0"/>
                <a:t> </a:t>
              </a:r>
              <a:r>
                <a:rPr lang="en-US" altLang="ko-KR" dirty="0" err="1" smtClean="0"/>
                <a:t>simulink</a:t>
              </a:r>
              <a:r>
                <a:rPr lang="en-US" altLang="ko-KR" dirty="0" smtClean="0"/>
                <a:t> </a:t>
              </a:r>
              <a:r>
                <a:rPr lang="ko-KR" altLang="en-US" dirty="0" smtClean="0"/>
                <a:t>모델링</a:t>
              </a:r>
              <a:r>
                <a:rPr lang="en-US" altLang="ko-KR" dirty="0" smtClean="0"/>
                <a:t>&gt;</a:t>
              </a:r>
              <a:endParaRPr lang="ko-KR" altLang="en-US" dirty="0"/>
            </a:p>
          </p:txBody>
        </p:sp>
      </p:grpSp>
      <p:sp>
        <p:nvSpPr>
          <p:cNvPr id="110" name="직사각형 109"/>
          <p:cNvSpPr/>
          <p:nvPr/>
        </p:nvSpPr>
        <p:spPr>
          <a:xfrm>
            <a:off x="11364625" y="3696496"/>
            <a:ext cx="8770061" cy="58430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latinLnBrk="1" hangingPunct="1">
              <a:defRPr/>
            </a:pP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단통형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댐퍼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모델 </a:t>
            </a: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타당성 확인</a:t>
            </a:r>
            <a:endParaRPr lang="ko-KR" altLang="en-US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052144" y="6723840"/>
            <a:ext cx="1716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시뮬레이션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116" name="표 41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4362652"/>
                  </p:ext>
                </p:extLst>
              </p:nvPr>
            </p:nvGraphicFramePr>
            <p:xfrm>
              <a:off x="15576608" y="10148397"/>
              <a:ext cx="4450715" cy="27113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627"/>
                    <a:gridCol w="1333726"/>
                    <a:gridCol w="916362"/>
                  </a:tblGrid>
                  <a:tr h="451894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dirty="0" smtClean="0"/>
                            <a:t>Parameter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dirty="0" smtClean="0"/>
                            <a:t>Magnitude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dirty="0" smtClean="0"/>
                            <a:t>Units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pPr algn="l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(</a:t>
                          </a:r>
                          <a:r>
                            <a:rPr lang="ko-KR" altLang="en-US" dirty="0" smtClean="0"/>
                            <a:t>휠 질량</a:t>
                          </a:r>
                          <a:r>
                            <a:rPr lang="en-US" altLang="ko-KR" dirty="0" smtClean="0"/>
                            <a:t>)</a:t>
                          </a:r>
                          <a:r>
                            <a:rPr lang="ko-KR" altLang="en-US" dirty="0" smtClean="0"/>
                            <a:t> 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55.5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kg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pPr marL="0" marR="0" lvl="0" indent="0" algn="l" defTabSz="914309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(</a:t>
                          </a:r>
                          <a:r>
                            <a:rPr lang="ko-KR" altLang="en-US" dirty="0" smtClean="0"/>
                            <a:t>차체 질량</a:t>
                          </a:r>
                          <a:r>
                            <a:rPr lang="en-US" altLang="ko-KR" dirty="0" smtClean="0"/>
                            <a:t>)</a:t>
                          </a:r>
                          <a:r>
                            <a:rPr lang="ko-KR" altLang="en-US" dirty="0" smtClean="0"/>
                            <a:t> 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451.8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kg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pPr marL="0" marR="0" lvl="0" indent="0" algn="l" defTabSz="914309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(</a:t>
                          </a:r>
                          <a:r>
                            <a:rPr lang="ko-KR" altLang="en-US" dirty="0" smtClean="0"/>
                            <a:t>타이어 강성</a:t>
                          </a:r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250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kN</a:t>
                          </a:r>
                          <a:r>
                            <a:rPr lang="en-US" altLang="ko-KR" dirty="0" smtClean="0"/>
                            <a:t>/m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pPr marL="0" marR="0" lvl="0" indent="0" algn="l" defTabSz="914309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(</a:t>
                          </a:r>
                          <a:r>
                            <a:rPr lang="ko-KR" altLang="en-US" dirty="0" smtClean="0"/>
                            <a:t>서스펜션 강성</a:t>
                          </a:r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29.7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kN</a:t>
                          </a:r>
                          <a:r>
                            <a:rPr lang="en-US" altLang="ko-KR" dirty="0" smtClean="0"/>
                            <a:t>/m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pPr marL="0" marR="0" lvl="0" indent="0" algn="l" defTabSz="914309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altLang="ko-K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b="1" dirty="0" smtClean="0">
                              <a:solidFill>
                                <a:srgbClr val="FF0000"/>
                              </a:solidFill>
                            </a:rPr>
                            <a:t>(</a:t>
                          </a:r>
                          <a:r>
                            <a:rPr lang="ko-KR" altLang="en-US" b="1" dirty="0" err="1" smtClean="0">
                              <a:solidFill>
                                <a:srgbClr val="FF0000"/>
                              </a:solidFill>
                            </a:rPr>
                            <a:t>댐핑</a:t>
                          </a:r>
                          <a:r>
                            <a:rPr lang="ko-KR" altLang="en-US" b="1" dirty="0" smtClean="0">
                              <a:solidFill>
                                <a:srgbClr val="FF0000"/>
                              </a:solidFill>
                            </a:rPr>
                            <a:t> 계수</a:t>
                          </a:r>
                          <a:r>
                            <a:rPr lang="en-US" altLang="ko-KR" b="1" dirty="0" smtClean="0">
                              <a:solidFill>
                                <a:srgbClr val="FF0000"/>
                              </a:solidFill>
                            </a:rPr>
                            <a:t>)</a:t>
                          </a:r>
                          <a:endParaRPr lang="ko-KR" alt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FF0000"/>
                              </a:solidFill>
                            </a:rPr>
                            <a:t>2622</a:t>
                          </a:r>
                          <a:endParaRPr lang="ko-KR" alt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FF0000"/>
                              </a:solidFill>
                            </a:rPr>
                            <a:t>Ns/m</a:t>
                          </a:r>
                          <a:endParaRPr lang="ko-KR" alt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116" name="표 41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4362652"/>
                  </p:ext>
                </p:extLst>
              </p:nvPr>
            </p:nvGraphicFramePr>
            <p:xfrm>
              <a:off x="15576608" y="10148397"/>
              <a:ext cx="4450715" cy="27113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627"/>
                    <a:gridCol w="1333726"/>
                    <a:gridCol w="916362"/>
                  </a:tblGrid>
                  <a:tr h="451894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dirty="0" smtClean="0"/>
                            <a:t>Parameter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dirty="0" smtClean="0"/>
                            <a:t>Magnitude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dirty="0" smtClean="0"/>
                            <a:t>Units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8"/>
                          <a:stretch>
                            <a:fillRect l="-277" t="-105333" r="-103601" b="-39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55.5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kg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8"/>
                          <a:stretch>
                            <a:fillRect l="-277" t="-208108" r="-103601" b="-304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451.8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kg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8"/>
                          <a:stretch>
                            <a:fillRect l="-277" t="-308108" r="-103601" b="-2040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250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kN</a:t>
                          </a:r>
                          <a:r>
                            <a:rPr lang="en-US" altLang="ko-KR" dirty="0" smtClean="0"/>
                            <a:t>/m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8"/>
                          <a:stretch>
                            <a:fillRect l="-277" t="-402667" r="-103601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29.7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kN</a:t>
                          </a:r>
                          <a:r>
                            <a:rPr lang="en-US" altLang="ko-KR" dirty="0" smtClean="0"/>
                            <a:t>/m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45189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8"/>
                          <a:stretch>
                            <a:fillRect l="-277" t="-509459" r="-103601" b="-2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FF0000"/>
                              </a:solidFill>
                            </a:rPr>
                            <a:t>2622</a:t>
                          </a:r>
                          <a:endParaRPr lang="ko-KR" alt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 dirty="0" smtClean="0">
                              <a:solidFill>
                                <a:srgbClr val="FF0000"/>
                              </a:solidFill>
                            </a:rPr>
                            <a:t>Ns/m</a:t>
                          </a:r>
                          <a:endParaRPr lang="ko-KR" alt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25" name="TextBox 124"/>
          <p:cNvSpPr txBox="1"/>
          <p:nvPr/>
        </p:nvSpPr>
        <p:spPr>
          <a:xfrm>
            <a:off x="12143408" y="13789448"/>
            <a:ext cx="2737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&lt;Quarter car </a:t>
            </a:r>
            <a:r>
              <a:rPr lang="ko-KR" altLang="en-US" sz="2000" dirty="0" smtClean="0"/>
              <a:t>모델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6664587" y="12979005"/>
            <a:ext cx="2483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모델 내 매개변수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3007471" y="16177920"/>
            <a:ext cx="1699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노면 형태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7211889" y="16183464"/>
            <a:ext cx="2431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err="1" smtClean="0"/>
              <a:t>댐퍼</a:t>
            </a:r>
            <a:r>
              <a:rPr lang="ko-KR" altLang="en-US" sz="2000" dirty="0" smtClean="0"/>
              <a:t> 특성 비교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1370262" y="9327740"/>
            <a:ext cx="6363957" cy="55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altLang="ko-K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Quarter Car Simulation</a:t>
            </a:r>
            <a:endParaRPr lang="en-US" altLang="ko-KR" sz="3000" i="1" dirty="0" smtClean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직사각형 133"/>
              <p:cNvSpPr/>
              <p:nvPr/>
            </p:nvSpPr>
            <p:spPr>
              <a:xfrm>
                <a:off x="2123691" y="19979692"/>
                <a:ext cx="8201385" cy="943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𝑟𝑒𝑏𝑜𝑢𝑛𝑑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𝑠𝑡𝑎𝑡𝑖𝑐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ko-KR" altLang="en-US" i="1" dirty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𝑝𝑡</m:t>
                              </m:r>
                            </m:sub>
                          </m:s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𝑟𝑜𝑑</m:t>
                              </m:r>
                            </m:sub>
                          </m:sSub>
                        </m:e>
                      </m:d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𝑓𝑟𝑖𝑐𝑡𝑖𝑜𝑛</m:t>
                          </m:r>
                        </m:sub>
                      </m:sSub>
                      <m:r>
                        <a:rPr lang="en-US" altLang="ko-KR" i="1" dirty="0">
                          <a:latin typeface="Cambria Math" panose="02040503050406030204" pitchFamily="18" charset="0"/>
                        </a:rPr>
                        <m:t>𝑠𝑔𝑛</m:t>
                      </m:r>
                      <m:acc>
                        <m:accPr>
                          <m:chr m:val="̇"/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altLang="ko-KR" b="1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𝑐𝑜𝑚𝑝𝑟𝑒𝑠𝑠𝑖𝑜𝑛</m:t>
                        </m:r>
                      </m:sub>
                    </m:sSub>
                    <m:r>
                      <a:rPr lang="en-US" altLang="ko-KR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𝑠𝑡𝑎𝑡𝑖𝑐</m:t>
                        </m:r>
                      </m:sub>
                    </m:sSub>
                    <m:r>
                      <a:rPr lang="en-US" altLang="ko-KR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ko-KR" altLang="en-US" i="1" dirty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𝑝𝑡</m:t>
                            </m:r>
                          </m:sub>
                        </m:s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𝑟𝑜𝑑</m:t>
                            </m:r>
                          </m:sub>
                        </m:sSub>
                      </m:e>
                    </m:d>
                    <m:r>
                      <a:rPr lang="en-US" altLang="ko-KR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𝑓𝑟𝑖𝑐𝑡𝑖𝑜𝑛</m:t>
                        </m:r>
                      </m:sub>
                    </m:sSub>
                    <m:r>
                      <a:rPr lang="en-US" altLang="ko-KR" i="1" dirty="0">
                        <a:latin typeface="Cambria Math" panose="02040503050406030204" pitchFamily="18" charset="0"/>
                      </a:rPr>
                      <m:t>𝑠𝑔𝑛</m:t>
                    </m:r>
                    <m:acc>
                      <m:accPr>
                        <m:chr m:val="̇"/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altLang="ko-KR" dirty="0" smtClean="0"/>
                  <a:t>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34" name="직사각형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691" y="19979692"/>
                <a:ext cx="8201385" cy="94307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직사각형 134"/>
              <p:cNvSpPr/>
              <p:nvPr/>
            </p:nvSpPr>
            <p:spPr>
              <a:xfrm>
                <a:off x="2023787" y="19535497"/>
                <a:ext cx="2504618" cy="4602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𝐷𝑎𝑚𝑝𝑒𝑟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𝐹𝑜𝑟𝑐𝑒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35" name="직사각형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787" y="19535497"/>
                <a:ext cx="2504618" cy="460242"/>
              </a:xfrm>
              <a:prstGeom prst="rect">
                <a:avLst/>
              </a:prstGeom>
              <a:blipFill rotWithShape="0">
                <a:blip r:embed="rId22"/>
                <a:stretch>
                  <a:fillRect l="-3406" t="-4000" b="-2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" name="직사각형 147"/>
          <p:cNvSpPr/>
          <p:nvPr/>
        </p:nvSpPr>
        <p:spPr>
          <a:xfrm>
            <a:off x="11399920" y="27397340"/>
            <a:ext cx="8718920" cy="5882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latinLnBrk="1" hangingPunct="1">
              <a:defRPr/>
            </a:pP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결  </a:t>
            </a:r>
            <a:r>
              <a:rPr lang="ko-KR" altLang="en-US" sz="3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론</a:t>
            </a:r>
            <a:endParaRPr lang="ko-KR" altLang="en-US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11364625" y="28041048"/>
            <a:ext cx="825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단통형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댐퍼의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비션형</a:t>
            </a:r>
            <a:r>
              <a:rPr lang="ko-KR" altLang="en-US" dirty="0" smtClean="0"/>
              <a:t> 특성을 고려한 </a:t>
            </a:r>
            <a:r>
              <a:rPr lang="ko-KR" altLang="en-US" dirty="0" smtClean="0"/>
              <a:t>모델링</a:t>
            </a:r>
            <a:endParaRPr lang="en-US" altLang="ko-KR" dirty="0" smtClean="0"/>
          </a:p>
        </p:txBody>
      </p:sp>
      <p:sp>
        <p:nvSpPr>
          <p:cNvPr id="150" name="직사각형 149"/>
          <p:cNvSpPr/>
          <p:nvPr/>
        </p:nvSpPr>
        <p:spPr>
          <a:xfrm>
            <a:off x="11358547" y="28924444"/>
            <a:ext cx="8256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dirty="0" smtClean="0"/>
              <a:t>설계인자 변화에 따른 차량 동적 응답 영향도 분석 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직사각형 171"/>
              <p:cNvSpPr/>
              <p:nvPr/>
            </p:nvSpPr>
            <p:spPr>
              <a:xfrm>
                <a:off x="2267429" y="25760833"/>
                <a:ext cx="7577576" cy="1602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𝑠𝑚𝑜𝑜𝑡h</m:t>
                          </m:r>
                        </m:sub>
                      </m:sSub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𝑡𝑜𝑡</m:t>
                                  </m:r>
                                </m:sub>
                              </m:s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  <m:r>
                            <a:rPr lang="en-US" altLang="ko-KR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altLang="ko-KR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𝑡𝑜𝑡</m:t>
                                  </m:r>
                                </m:sub>
                              </m:s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𝑐𝑙𝑜𝑠𝑒𝑑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ctrlPr>
                                <a:rPr lang="ko-KR" alt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deg>
                            <m:e>
                              <m:rad>
                                <m:radPr>
                                  <m:degHide m:val="on"/>
                                  <m:ctrlP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altLang="ko-K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altLang="ko-KR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ko-KR" alt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  <m:r>
                                                    <a:rPr lang="en-US" altLang="ko-KR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ko-KR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𝑡𝑜𝑡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altLang="ko-KR" i="1" dirty="0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i="1" dirty="0">
                                                  <a:latin typeface="Cambria Math" panose="02040503050406030204" pitchFamily="18" charset="0"/>
                                                </a:rPr>
                                                <m:t>𝑜𝑝𝑒𝑛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ko-KR" i="1" dirty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p>
                                  </m:sSup>
                                  <m:r>
                                    <a:rPr lang="en-US" altLang="ko-KR" i="1" dirty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altLang="ko-KR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altLang="ko-KR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ko-KR" alt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  <m:r>
                                                    <a:rPr lang="en-US" altLang="ko-KR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ko-KR" i="1" dirty="0">
                                                      <a:latin typeface="Cambria Math" panose="02040503050406030204" pitchFamily="18" charset="0"/>
                                                    </a:rPr>
                                                    <m:t>𝑡𝑜𝑡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altLang="ko-KR" i="1" dirty="0">
                                                  <a:latin typeface="Cambria Math" panose="02040503050406030204" pitchFamily="18" charset="0"/>
                                                </a:rPr>
                                                <m:t>|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i="1" dirty="0">
                                                  <a:latin typeface="Cambria Math" panose="02040503050406030204" pitchFamily="18" charset="0"/>
                                                </a:rPr>
                                                <m:t>𝑐𝑙𝑜𝑠𝑒𝑑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ko-KR" i="1" dirty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rad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72" name="직사각형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429" y="25760833"/>
                <a:ext cx="7577576" cy="1602105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직사각형 172"/>
          <p:cNvSpPr/>
          <p:nvPr/>
        </p:nvSpPr>
        <p:spPr>
          <a:xfrm>
            <a:off x="2068792" y="25255467"/>
            <a:ext cx="6670005" cy="46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Smooth Transition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11896408" y="11970301"/>
                <a:ext cx="1551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ko-KR" altLang="en-US" sz="2000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6408" y="11970301"/>
                <a:ext cx="1551600" cy="400110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3" name="TextBox 182"/>
              <p:cNvSpPr txBox="1"/>
              <p:nvPr/>
            </p:nvSpPr>
            <p:spPr>
              <a:xfrm>
                <a:off x="11874533" y="10216866"/>
                <a:ext cx="1551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ko-KR" altLang="en-US" sz="2000" dirty="0"/>
              </a:p>
            </p:txBody>
          </p:sp>
        </mc:Choice>
        <mc:Fallback>
          <p:sp>
            <p:nvSpPr>
              <p:cNvPr id="183" name="TextBox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4533" y="10216866"/>
                <a:ext cx="1551600" cy="400110"/>
              </a:xfrm>
              <a:prstGeom prst="rect">
                <a:avLst/>
              </a:prstGeom>
              <a:blipFill rotWithShape="0">
                <a:blip r:embed="rId30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직사각형 83"/>
          <p:cNvSpPr/>
          <p:nvPr/>
        </p:nvSpPr>
        <p:spPr>
          <a:xfrm>
            <a:off x="11364625" y="28453809"/>
            <a:ext cx="873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dirty="0"/>
              <a:t>실험과 시뮬레이션 결과 비교를 통해 개발 모델 </a:t>
            </a:r>
            <a:r>
              <a:rPr lang="ko-KR" altLang="en-US" dirty="0" smtClean="0"/>
              <a:t>타당성 확인</a:t>
            </a:r>
            <a:endParaRPr lang="ko-KR" altLang="en-US" dirty="0"/>
          </a:p>
        </p:txBody>
      </p:sp>
      <p:pic>
        <p:nvPicPr>
          <p:cNvPr id="90" name="그림 8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399338" y="25271064"/>
            <a:ext cx="2626128" cy="2200601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 flipH="1">
            <a:off x="4556105" y="17254107"/>
            <a:ext cx="331261" cy="676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2064255" y="19124969"/>
            <a:ext cx="98156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※ Ref</a:t>
            </a:r>
            <a:r>
              <a:rPr lang="en-US" altLang="ko-KR" sz="1200" dirty="0" smtClean="0"/>
              <a:t>. : </a:t>
            </a:r>
            <a:r>
              <a:rPr lang="en-US" altLang="ko-KR" sz="1200" dirty="0" smtClean="0"/>
              <a:t>Adrian, S. and David, </a:t>
            </a:r>
            <a:r>
              <a:rPr lang="en-US" altLang="ko-KR" sz="1200" dirty="0" err="1" smtClean="0"/>
              <a:t>C.,“The</a:t>
            </a:r>
            <a:r>
              <a:rPr lang="en-US" altLang="ko-KR" sz="1200" dirty="0" smtClean="0"/>
              <a:t> Influence of Damper Properties on Vehicle Dynamic </a:t>
            </a:r>
            <a:r>
              <a:rPr lang="en-US" altLang="ko-KR" sz="1200" dirty="0" err="1" smtClean="0"/>
              <a:t>Behaviour</a:t>
            </a:r>
            <a:r>
              <a:rPr lang="en-US" altLang="ko-KR" sz="1200" dirty="0" smtClean="0"/>
              <a:t>”, SAE, 2002.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1304013" y="4337495"/>
            <a:ext cx="79566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■ </a:t>
            </a:r>
            <a:r>
              <a:rPr lang="en-US" altLang="ko-K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Damper Test</a:t>
            </a:r>
            <a:endParaRPr lang="en-US" altLang="ko-KR" sz="3000" i="1" dirty="0" smtClean="0">
              <a:latin typeface="Cambria Math" panose="02040503050406030204" pitchFamily="18" charset="0"/>
            </a:endParaRPr>
          </a:p>
          <a:p>
            <a:r>
              <a:rPr lang="en-US" altLang="ko-KR" sz="2000" dirty="0" smtClean="0">
                <a:latin typeface="Cambria Math" panose="02040503050406030204" pitchFamily="18" charset="0"/>
              </a:rPr>
              <a:t>    </a:t>
            </a:r>
            <a:r>
              <a:rPr lang="en-US" altLang="ko-KR" sz="2000" dirty="0" smtClean="0"/>
              <a:t>※</a:t>
            </a:r>
            <a:r>
              <a:rPr lang="en-US" altLang="ko-KR" sz="2000" dirty="0" smtClean="0">
                <a:latin typeface="Cambria Math" panose="02040503050406030204" pitchFamily="18" charset="0"/>
              </a:rPr>
              <a:t> </a:t>
            </a:r>
            <a:r>
              <a:rPr lang="ko-KR" altLang="en-US" sz="2000" dirty="0" smtClean="0">
                <a:latin typeface="Cambria Math" panose="02040503050406030204" pitchFamily="18" charset="0"/>
              </a:rPr>
              <a:t>실험 조건</a:t>
            </a:r>
            <a:endParaRPr lang="en-US" altLang="ko-KR" sz="2000" dirty="0" smtClean="0">
              <a:latin typeface="Cambria Math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dirty="0" smtClean="0">
              <a:latin typeface="Cambria Math" panose="02040503050406030204" pitchFamily="18" charset="0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6023641" y="13839771"/>
            <a:ext cx="4288207" cy="2370945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7402355" y="12377135"/>
            <a:ext cx="2743265" cy="2767784"/>
            <a:chOff x="8191511" y="12435562"/>
            <a:chExt cx="2743265" cy="2767784"/>
          </a:xfrm>
        </p:grpSpPr>
        <p:grpSp>
          <p:nvGrpSpPr>
            <p:cNvPr id="92" name="그룹 91"/>
            <p:cNvGrpSpPr/>
            <p:nvPr/>
          </p:nvGrpSpPr>
          <p:grpSpPr>
            <a:xfrm>
              <a:off x="8231280" y="12435562"/>
              <a:ext cx="2703496" cy="2767784"/>
              <a:chOff x="6254257" y="15055747"/>
              <a:chExt cx="2683113" cy="2746916"/>
            </a:xfrm>
          </p:grpSpPr>
          <p:pic>
            <p:nvPicPr>
              <p:cNvPr id="106" name="그림 105"/>
              <p:cNvPicPr>
                <a:picLocks noChangeAspect="1"/>
              </p:cNvPicPr>
              <p:nvPr/>
            </p:nvPicPr>
            <p:blipFill rotWithShape="1">
              <a:blip r:embed="rId33"/>
              <a:srcRect l="100000" r="-39938"/>
              <a:stretch/>
            </p:blipFill>
            <p:spPr>
              <a:xfrm>
                <a:off x="6254257" y="15055747"/>
                <a:ext cx="1655803" cy="2746916"/>
              </a:xfrm>
              <a:prstGeom prst="rect">
                <a:avLst/>
              </a:prstGeom>
            </p:spPr>
          </p:pic>
          <p:pic>
            <p:nvPicPr>
              <p:cNvPr id="107" name="그림 106"/>
              <p:cNvPicPr>
                <a:picLocks noChangeAspect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254257" y="15055748"/>
                <a:ext cx="2683113" cy="2743862"/>
              </a:xfrm>
              <a:prstGeom prst="rect">
                <a:avLst/>
              </a:prstGeom>
            </p:spPr>
          </p:pic>
        </p:grpSp>
        <p:cxnSp>
          <p:nvCxnSpPr>
            <p:cNvPr id="93" name="직선 화살표 연결선 92"/>
            <p:cNvCxnSpPr/>
            <p:nvPr/>
          </p:nvCxnSpPr>
          <p:spPr>
            <a:xfrm>
              <a:off x="8922638" y="13728987"/>
              <a:ext cx="997632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8767966" y="13367480"/>
              <a:ext cx="770897" cy="341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rPr>
                <a:t>closed</a:t>
              </a:r>
              <a:endParaRPr lang="ko-KR" altLang="en-US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 Math" panose="02040503050406030204" pitchFamily="18" charset="0"/>
              </a:endParaRPr>
            </a:p>
          </p:txBody>
        </p:sp>
        <p:cxnSp>
          <p:nvCxnSpPr>
            <p:cNvPr id="95" name="직선 화살표 연결선 94"/>
            <p:cNvCxnSpPr/>
            <p:nvPr/>
          </p:nvCxnSpPr>
          <p:spPr>
            <a:xfrm>
              <a:off x="9920270" y="13728987"/>
              <a:ext cx="57770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화살표 연결선 96"/>
            <p:cNvCxnSpPr/>
            <p:nvPr/>
          </p:nvCxnSpPr>
          <p:spPr>
            <a:xfrm flipH="1">
              <a:off x="8310456" y="14031758"/>
              <a:ext cx="612183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8191511" y="12790489"/>
              <a:ext cx="770897" cy="341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rPr>
                <a:t>open</a:t>
              </a:r>
              <a:endParaRPr lang="ko-KR" altLang="en-US" sz="16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 Math" panose="02040503050406030204" pitchFamily="18" charset="0"/>
              </a:endParaRPr>
            </a:p>
          </p:txBody>
        </p:sp>
        <p:cxnSp>
          <p:nvCxnSpPr>
            <p:cNvPr id="103" name="직선 연결선 102"/>
            <p:cNvCxnSpPr>
              <a:stCxn id="100" idx="2"/>
            </p:cNvCxnSpPr>
            <p:nvPr/>
          </p:nvCxnSpPr>
          <p:spPr>
            <a:xfrm>
              <a:off x="8576960" y="13131615"/>
              <a:ext cx="32244" cy="830265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103"/>
            <p:cNvCxnSpPr/>
            <p:nvPr/>
          </p:nvCxnSpPr>
          <p:spPr>
            <a:xfrm>
              <a:off x="9856534" y="12807245"/>
              <a:ext cx="300994" cy="8892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9538864" y="12442344"/>
              <a:ext cx="770897" cy="341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n w="0"/>
                  <a:solidFill>
                    <a:srgbClr val="0070C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rPr>
                <a:t>open</a:t>
              </a:r>
              <a:endParaRPr lang="ko-KR" altLang="en-US" sz="16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 Math" panose="02040503050406030204" pitchFamily="18" charset="0"/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7191414" y="16325227"/>
            <a:ext cx="3559978" cy="237607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7191414" y="16324509"/>
            <a:ext cx="3556589" cy="2380832"/>
          </a:xfrm>
          <a:prstGeom prst="rect">
            <a:avLst/>
          </a:prstGeom>
          <a:noFill/>
          <a:ln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4346560" y="16312479"/>
            <a:ext cx="2817802" cy="1067469"/>
          </a:xfrm>
          <a:prstGeom prst="line">
            <a:avLst/>
          </a:prstGeom>
          <a:ln w="1905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/>
          <p:cNvCxnSpPr/>
          <p:nvPr/>
        </p:nvCxnSpPr>
        <p:spPr>
          <a:xfrm flipH="1" flipV="1">
            <a:off x="4338566" y="18061872"/>
            <a:ext cx="2825796" cy="632226"/>
          </a:xfrm>
          <a:prstGeom prst="line">
            <a:avLst/>
          </a:prstGeom>
          <a:ln w="19050">
            <a:solidFill>
              <a:srgbClr val="3333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348779" y="5978318"/>
            <a:ext cx="4128972" cy="3146278"/>
          </a:xfrm>
          <a:prstGeom prst="rect">
            <a:avLst/>
          </a:prstGeom>
        </p:spPr>
      </p:pic>
      <p:sp>
        <p:nvSpPr>
          <p:cNvPr id="121" name="TextBox 120"/>
          <p:cNvSpPr txBox="1"/>
          <p:nvPr/>
        </p:nvSpPr>
        <p:spPr>
          <a:xfrm>
            <a:off x="13136630" y="6727403"/>
            <a:ext cx="1716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실험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pic>
        <p:nvPicPr>
          <p:cNvPr id="131" name="그림 1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5536" y="14252522"/>
            <a:ext cx="4816077" cy="1834067"/>
          </a:xfrm>
          <a:prstGeom prst="rect">
            <a:avLst/>
          </a:prstGeom>
        </p:spPr>
      </p:pic>
      <p:sp>
        <p:nvSpPr>
          <p:cNvPr id="48" name="직사각형 47"/>
          <p:cNvSpPr/>
          <p:nvPr/>
        </p:nvSpPr>
        <p:spPr>
          <a:xfrm>
            <a:off x="11686909" y="5128414"/>
            <a:ext cx="7123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800" dirty="0" err="1">
                <a:latin typeface="Cambria Math" panose="02040503050406030204" pitchFamily="18" charset="0"/>
              </a:rPr>
              <a:t>댐퍼</a:t>
            </a:r>
            <a:r>
              <a:rPr lang="ko-KR" altLang="en-US" sz="1800" dirty="0">
                <a:latin typeface="Cambria Math" panose="02040503050406030204" pitchFamily="18" charset="0"/>
              </a:rPr>
              <a:t> 모델의 비선형 특성을 검증하기 위해 주기적으로 </a:t>
            </a:r>
            <a:r>
              <a:rPr lang="ko-KR" altLang="en-US" sz="1800" dirty="0" smtClean="0">
                <a:latin typeface="Cambria Math" panose="02040503050406030204" pitchFamily="18" charset="0"/>
              </a:rPr>
              <a:t>피스톤 속도가</a:t>
            </a:r>
            <a:endParaRPr lang="en-US" altLang="ko-KR" sz="1800" dirty="0" smtClean="0">
              <a:latin typeface="Cambria Math" panose="02040503050406030204" pitchFamily="18" charset="0"/>
            </a:endParaRPr>
          </a:p>
          <a:p>
            <a:r>
              <a:rPr lang="ko-KR" altLang="en-US" sz="1800" dirty="0" smtClean="0">
                <a:latin typeface="Cambria Math" panose="02040503050406030204" pitchFamily="18" charset="0"/>
              </a:rPr>
              <a:t>바뀌는 </a:t>
            </a:r>
            <a:r>
              <a:rPr lang="ko-KR" altLang="en-US" sz="1800" dirty="0"/>
              <a:t>주파수 </a:t>
            </a:r>
            <a:r>
              <a:rPr lang="en-US" altLang="ko-KR" sz="1800" dirty="0"/>
              <a:t>1Hz, </a:t>
            </a:r>
            <a:r>
              <a:rPr lang="ko-KR" altLang="en-US" sz="1800" dirty="0"/>
              <a:t>진폭 </a:t>
            </a:r>
            <a:r>
              <a:rPr lang="en-US" altLang="ko-KR" sz="1800" dirty="0"/>
              <a:t>0.05</a:t>
            </a:r>
            <a:r>
              <a:rPr lang="ko-KR" altLang="en-US" sz="1800" dirty="0"/>
              <a:t>의 </a:t>
            </a:r>
            <a:r>
              <a:rPr lang="en-US" altLang="ko-KR" sz="1800" dirty="0"/>
              <a:t>sine wave</a:t>
            </a:r>
            <a:r>
              <a:rPr lang="ko-KR" altLang="en-US" sz="1800" dirty="0"/>
              <a:t> 입력을 가함</a:t>
            </a:r>
            <a:endParaRPr lang="en-US" altLang="ko-KR" sz="1800" dirty="0"/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5874852" y="16726593"/>
            <a:ext cx="4500699" cy="207962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11052586" y="16726593"/>
            <a:ext cx="4704392" cy="2341768"/>
            <a:chOff x="11072618" y="16718975"/>
            <a:chExt cx="4704392" cy="2339190"/>
          </a:xfrm>
        </p:grpSpPr>
        <p:pic>
          <p:nvPicPr>
            <p:cNvPr id="53" name="그림 52"/>
            <p:cNvPicPr>
              <a:picLocks noChangeAspect="1"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11072618" y="16718975"/>
              <a:ext cx="4704392" cy="2339190"/>
            </a:xfrm>
            <a:prstGeom prst="rect">
              <a:avLst/>
            </a:prstGeom>
          </p:spPr>
        </p:pic>
        <p:pic>
          <p:nvPicPr>
            <p:cNvPr id="57" name="그림 56"/>
            <p:cNvPicPr>
              <a:picLocks noChangeAspect="1"/>
            </p:cNvPicPr>
            <p:nvPr/>
          </p:nvPicPr>
          <p:blipFill rotWithShape="1">
            <a:blip r:embed="rId39"/>
            <a:srcRect l="62846" t="9208" r="14367" b="72818"/>
            <a:stretch/>
          </p:blipFill>
          <p:spPr>
            <a:xfrm>
              <a:off x="14429949" y="16918475"/>
              <a:ext cx="1051560" cy="428053"/>
            </a:xfrm>
            <a:prstGeom prst="rect">
              <a:avLst/>
            </a:prstGeom>
          </p:spPr>
        </p:pic>
      </p:grpSp>
      <p:sp>
        <p:nvSpPr>
          <p:cNvPr id="133" name="TextBox 132"/>
          <p:cNvSpPr txBox="1"/>
          <p:nvPr/>
        </p:nvSpPr>
        <p:spPr>
          <a:xfrm>
            <a:off x="13455057" y="18904879"/>
            <a:ext cx="5040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&lt;</a:t>
            </a:r>
            <a:r>
              <a:rPr lang="ko-KR" altLang="en-US" sz="2000" dirty="0" smtClean="0"/>
              <a:t>타이어 하중</a:t>
            </a:r>
            <a:r>
              <a:rPr lang="en-US" altLang="ko-KR" sz="1800" dirty="0"/>
              <a:t>(</a:t>
            </a:r>
            <a:r>
              <a:rPr lang="en-US" altLang="ko-KR" sz="1800" dirty="0" err="1"/>
              <a:t>Kt</a:t>
            </a:r>
            <a:r>
              <a:rPr lang="en-US" altLang="ko-KR" sz="1800" dirty="0"/>
              <a:t>(x0-z1</a:t>
            </a:r>
            <a:r>
              <a:rPr lang="en-US" altLang="ko-KR" sz="1800" dirty="0" smtClean="0"/>
              <a:t>))</a:t>
            </a:r>
            <a:r>
              <a:rPr lang="ko-KR" altLang="en-US" sz="1800" dirty="0" smtClean="0"/>
              <a:t> </a:t>
            </a:r>
            <a:r>
              <a:rPr lang="ko-KR" altLang="en-US" sz="2000" dirty="0" smtClean="0"/>
              <a:t>변화 그래프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1724791" y="16919072"/>
            <a:ext cx="2132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참고문헌 결과</a:t>
            </a:r>
            <a:endParaRPr lang="ko-KR" altLang="en-US" sz="1400" dirty="0"/>
          </a:p>
        </p:txBody>
      </p:sp>
      <p:sp>
        <p:nvSpPr>
          <p:cNvPr id="137" name="직사각형 136"/>
          <p:cNvSpPr/>
          <p:nvPr/>
        </p:nvSpPr>
        <p:spPr>
          <a:xfrm>
            <a:off x="11348779" y="19624288"/>
            <a:ext cx="8770061" cy="58430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latinLnBrk="1" hangingPunct="1">
              <a:defRPr/>
            </a:pPr>
            <a:r>
              <a:rPr lang="ko-KR" altLang="en-US" sz="3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설계인자 영향도 분석</a:t>
            </a:r>
            <a:endParaRPr lang="ko-KR" altLang="en-US" sz="3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66" name="그림 65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5416971" y="21334926"/>
            <a:ext cx="5156391" cy="2262146"/>
          </a:xfrm>
          <a:prstGeom prst="rect">
            <a:avLst/>
          </a:prstGeom>
        </p:spPr>
      </p:pic>
      <p:pic>
        <p:nvPicPr>
          <p:cNvPr id="67" name="그림 66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0911143" y="21326343"/>
            <a:ext cx="5044589" cy="2301818"/>
          </a:xfrm>
          <a:prstGeom prst="rect">
            <a:avLst/>
          </a:prstGeom>
        </p:spPr>
      </p:pic>
      <p:sp>
        <p:nvSpPr>
          <p:cNvPr id="141" name="TextBox 140"/>
          <p:cNvSpPr txBox="1"/>
          <p:nvPr/>
        </p:nvSpPr>
        <p:spPr>
          <a:xfrm>
            <a:off x="11346128" y="20323296"/>
            <a:ext cx="9029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※ </a:t>
            </a:r>
            <a:r>
              <a:rPr lang="ko-KR" altLang="en-US" sz="2000" dirty="0" smtClean="0"/>
              <a:t>시뮬레이션 조건</a:t>
            </a:r>
            <a:endParaRPr lang="en-US" altLang="ko-KR" sz="2000" dirty="0" smtClean="0"/>
          </a:p>
          <a:p>
            <a:r>
              <a:rPr lang="en-US" altLang="ko-KR" sz="1800" dirty="0"/>
              <a:t> </a:t>
            </a:r>
            <a:r>
              <a:rPr lang="en-US" altLang="ko-KR" sz="1800" dirty="0" smtClean="0"/>
              <a:t> ① </a:t>
            </a:r>
            <a:r>
              <a:rPr lang="ko-KR" altLang="en-US" sz="1800" dirty="0" err="1" smtClean="0"/>
              <a:t>차속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10 </a:t>
            </a:r>
            <a:r>
              <a:rPr lang="en-US" altLang="ko-KR" sz="1800" dirty="0" smtClean="0"/>
              <a:t>m/s</a:t>
            </a:r>
            <a:r>
              <a:rPr lang="ko-KR" altLang="en-US" sz="1800" dirty="0" smtClean="0"/>
              <a:t>로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상기 노면 주행 시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휠과</a:t>
            </a:r>
            <a:r>
              <a:rPr lang="ko-KR" altLang="en-US" sz="1800" dirty="0" smtClean="0"/>
              <a:t> 차체 간 상대 변위</a:t>
            </a:r>
            <a:r>
              <a:rPr lang="en-US" altLang="ko-KR" sz="1800" dirty="0" smtClean="0"/>
              <a:t>(z1-z2)</a:t>
            </a:r>
            <a:r>
              <a:rPr lang="ko-KR" altLang="en-US" sz="1800" dirty="0" smtClean="0"/>
              <a:t> 값 시뮬레이션</a:t>
            </a:r>
            <a:endParaRPr lang="en-US" altLang="ko-KR" sz="1800" dirty="0" smtClean="0"/>
          </a:p>
          <a:p>
            <a:r>
              <a:rPr lang="en-US" altLang="ko-KR" sz="1800" dirty="0"/>
              <a:t> </a:t>
            </a:r>
            <a:r>
              <a:rPr lang="en-US" altLang="ko-KR" sz="1800" dirty="0" smtClean="0"/>
              <a:t> ② </a:t>
            </a:r>
            <a:r>
              <a:rPr lang="ko-KR" altLang="en-US" sz="1800" dirty="0" smtClean="0"/>
              <a:t>피스톤 면적과 </a:t>
            </a:r>
            <a:r>
              <a:rPr lang="en-US" altLang="ko-KR" sz="1800" dirty="0" smtClean="0"/>
              <a:t>Blow </a:t>
            </a:r>
            <a:r>
              <a:rPr lang="ko-KR" altLang="en-US" sz="1800" dirty="0" smtClean="0"/>
              <a:t>밸브 개폐 시 압력 변동 시 최대 상대 변위 폭 영향도 분석 </a:t>
            </a:r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993720" y="23633724"/>
            <a:ext cx="5040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&lt;</a:t>
            </a:r>
            <a:r>
              <a:rPr lang="ko-KR" altLang="en-US" sz="2000" dirty="0" smtClean="0"/>
              <a:t>피스톤 면적</a:t>
            </a:r>
            <a:r>
              <a:rPr lang="ko-KR" altLang="en-US" sz="1800" dirty="0" smtClean="0"/>
              <a:t> </a:t>
            </a:r>
            <a:r>
              <a:rPr lang="ko-KR" altLang="en-US" sz="2000" dirty="0" smtClean="0"/>
              <a:t>변화에 따른 상대 변위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5554291" y="23644559"/>
            <a:ext cx="5040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&lt;</a:t>
            </a:r>
            <a:r>
              <a:rPr lang="ko-KR" altLang="en-US" sz="2000" dirty="0" smtClean="0"/>
              <a:t>밸브 압력 변화에 따른 상대 변위</a:t>
            </a:r>
            <a:r>
              <a:rPr lang="en-US" altLang="ko-KR" sz="2000" dirty="0" smtClean="0"/>
              <a:t>&gt;</a:t>
            </a:r>
            <a:endParaRPr lang="ko-KR" altLang="en-US" sz="2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1244247" y="26259857"/>
            <a:ext cx="9071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⇒ </a:t>
            </a:r>
            <a:r>
              <a:rPr lang="ko-KR" altLang="en-US" dirty="0" smtClean="0">
                <a:solidFill>
                  <a:srgbClr val="0070C0"/>
                </a:solidFill>
              </a:rPr>
              <a:t>피스톤 면적이 작을수록 최대 상대 변위 폭이 증가</a:t>
            </a:r>
            <a:r>
              <a:rPr lang="ko-KR" altLang="en-US" dirty="0" smtClean="0">
                <a:solidFill>
                  <a:srgbClr val="0070C0"/>
                </a:solidFill>
              </a:rPr>
              <a:t>하며</a:t>
            </a:r>
            <a:r>
              <a:rPr lang="en-US" altLang="ko-KR" dirty="0" smtClean="0">
                <a:solidFill>
                  <a:srgbClr val="0070C0"/>
                </a:solidFill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밸브 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en-US" altLang="ko-KR" dirty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   </a:t>
            </a:r>
            <a:r>
              <a:rPr lang="ko-KR" altLang="en-US" dirty="0" smtClean="0">
                <a:solidFill>
                  <a:srgbClr val="0070C0"/>
                </a:solidFill>
              </a:rPr>
              <a:t>압력의</a:t>
            </a:r>
            <a:r>
              <a:rPr lang="en-US" altLang="ko-KR" dirty="0" smtClean="0">
                <a:solidFill>
                  <a:srgbClr val="0070C0"/>
                </a:solidFill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경우 변화에 따른 영향도가 작음</a:t>
            </a:r>
            <a:r>
              <a:rPr lang="en-US" altLang="ko-KR" dirty="0" smtClean="0">
                <a:solidFill>
                  <a:srgbClr val="0070C0"/>
                </a:solidFill>
              </a:rPr>
              <a:t> </a:t>
            </a:r>
            <a:endParaRPr lang="ko-KR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8" name="표 6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5339292"/>
                  </p:ext>
                </p:extLst>
              </p:nvPr>
            </p:nvGraphicFramePr>
            <p:xfrm>
              <a:off x="11438053" y="24295253"/>
              <a:ext cx="4110615" cy="17604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5339"/>
                    <a:gridCol w="825092"/>
                    <a:gridCol w="825092"/>
                    <a:gridCol w="825092"/>
                  </a:tblGrid>
                  <a:tr h="457304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1" i="1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altLang="ko-KR" b="1" i="1" smtClean="0">
                                      <a:latin typeface="Cambria Math" panose="02040503050406030204" pitchFamily="18" charset="0"/>
                                    </a:rPr>
                                    <m:t>𝒑𝒕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[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b="1" i="1" smtClean="0">
                                      <a:latin typeface="Cambria Math" panose="02040503050406030204" pitchFamily="18" charset="0"/>
                                    </a:rPr>
                                    <m:t>𝒄𝒎</m:t>
                                  </m:r>
                                </m:e>
                                <m:sup>
                                  <m:r>
                                    <a:rPr lang="en-US" altLang="ko-K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dirty="0" smtClean="0"/>
                            <a:t>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8.2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12</a:t>
                          </a:r>
                          <a:endParaRPr lang="ko-KR" altLang="en-US" dirty="0"/>
                        </a:p>
                      </a:txBody>
                      <a:tcPr anchor="ctr"/>
                    </a:tc>
                  </a:tr>
                  <a:tr h="434394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smtClean="0"/>
                            <a:t>최대변위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7.96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6.58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4.86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34394">
                    <a:tc>
                      <a:txBody>
                        <a:bodyPr/>
                        <a:lstStyle/>
                        <a:p>
                          <a:pPr marL="0" marR="0" lvl="0" indent="0" algn="ctr" defTabSz="914309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600" dirty="0" smtClean="0"/>
                            <a:t>최소변위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-8.52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-7.85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-6.92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34394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err="1" smtClean="0"/>
                            <a:t>상대변위폭</a:t>
                          </a:r>
                          <a:r>
                            <a:rPr lang="en-US" altLang="ko-KR" sz="1600" dirty="0" smtClean="0"/>
                            <a:t>[</a:t>
                          </a:r>
                          <a:r>
                            <a:rPr lang="en-US" altLang="ko-KR" sz="1600" dirty="0" smtClean="0"/>
                            <a:t>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16.48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14.43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11.78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8" name="표 6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5339292"/>
                  </p:ext>
                </p:extLst>
              </p:nvPr>
            </p:nvGraphicFramePr>
            <p:xfrm>
              <a:off x="11438053" y="24295253"/>
              <a:ext cx="4110615" cy="17604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5339"/>
                    <a:gridCol w="825092"/>
                    <a:gridCol w="825092"/>
                    <a:gridCol w="825092"/>
                  </a:tblGrid>
                  <a:tr h="457304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0">
                          <a:blip r:embed="rId42"/>
                          <a:stretch>
                            <a:fillRect l="-372" t="-4000" r="-152416" b="-29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8.2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12</a:t>
                          </a:r>
                          <a:endParaRPr lang="ko-KR" altLang="en-US" dirty="0"/>
                        </a:p>
                      </a:txBody>
                      <a:tcPr anchor="ctr"/>
                    </a:tc>
                  </a:tr>
                  <a:tr h="434394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smtClean="0"/>
                            <a:t>최대변위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7.96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6.58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4.86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34394">
                    <a:tc>
                      <a:txBody>
                        <a:bodyPr/>
                        <a:lstStyle/>
                        <a:p>
                          <a:pPr marL="0" marR="0" lvl="0" indent="0" algn="ctr" defTabSz="914309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o-KR" altLang="en-US" sz="1600" dirty="0" smtClean="0"/>
                            <a:t>최소변위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-8.52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-7.85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-6.92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34394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err="1" smtClean="0"/>
                            <a:t>상대변위폭</a:t>
                          </a:r>
                          <a:r>
                            <a:rPr lang="en-US" altLang="ko-KR" sz="1600" dirty="0" smtClean="0"/>
                            <a:t>[</a:t>
                          </a:r>
                          <a:r>
                            <a:rPr lang="en-US" altLang="ko-KR" sz="1600" dirty="0" smtClean="0"/>
                            <a:t>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16.48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14.43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11.78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6" name="표 14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0530263"/>
                  </p:ext>
                </p:extLst>
              </p:nvPr>
            </p:nvGraphicFramePr>
            <p:xfrm>
              <a:off x="16112436" y="24286329"/>
              <a:ext cx="4110615" cy="17694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5339"/>
                    <a:gridCol w="825092"/>
                    <a:gridCol w="825092"/>
                    <a:gridCol w="825092"/>
                  </a:tblGrid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altLang="ko-KR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[MPa]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0.54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0.68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</a:t>
                          </a:r>
                          <a:endParaRPr lang="ko-KR" altLang="en-US" dirty="0"/>
                        </a:p>
                      </a:txBody>
                      <a:tcPr anchor="ctr"/>
                    </a:tc>
                  </a:tr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smtClean="0"/>
                            <a:t>최대변위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6.94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6.58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smtClean="0"/>
                            <a:t>최소변위 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-7.93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-7.85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-7.77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err="1" smtClean="0"/>
                            <a:t>상대변위폭</a:t>
                          </a:r>
                          <a:r>
                            <a:rPr lang="en-US" altLang="ko-KR" sz="1600" dirty="0" smtClean="0"/>
                            <a:t>[</a:t>
                          </a:r>
                          <a:r>
                            <a:rPr lang="en-US" altLang="ko-KR" sz="1600" dirty="0" smtClean="0"/>
                            <a:t>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14.87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14.43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13.99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46" name="표 14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0530263"/>
                  </p:ext>
                </p:extLst>
              </p:nvPr>
            </p:nvGraphicFramePr>
            <p:xfrm>
              <a:off x="16112436" y="24286329"/>
              <a:ext cx="4110615" cy="17694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35339"/>
                    <a:gridCol w="825092"/>
                    <a:gridCol w="825092"/>
                    <a:gridCol w="825092"/>
                  </a:tblGrid>
                  <a:tr h="442353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0">
                          <a:blip r:embed="rId43"/>
                          <a:stretch>
                            <a:fillRect l="-372" t="-1370" r="-152416" b="-30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0.54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0.68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</a:t>
                          </a:r>
                          <a:endParaRPr lang="ko-KR" altLang="en-US" dirty="0"/>
                        </a:p>
                      </a:txBody>
                      <a:tcPr anchor="ctr"/>
                    </a:tc>
                  </a:tr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smtClean="0"/>
                            <a:t>최대변위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6.94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6.58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6.22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smtClean="0"/>
                            <a:t>최소변위 </a:t>
                          </a:r>
                          <a:r>
                            <a:rPr lang="en-US" altLang="ko-KR" sz="1600" dirty="0" smtClean="0"/>
                            <a:t>[cm]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-7.93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-7.85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-7.77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  <a:tr h="44235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600" dirty="0" err="1" smtClean="0"/>
                            <a:t>상대변위폭</a:t>
                          </a:r>
                          <a:r>
                            <a:rPr lang="en-US" altLang="ko-KR" sz="1600" dirty="0" smtClean="0"/>
                            <a:t>[</a:t>
                          </a:r>
                          <a:r>
                            <a:rPr lang="en-US" altLang="ko-KR" sz="1600" dirty="0" smtClean="0"/>
                            <a:t>cm]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14.87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14.43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13.99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70" name="직선 화살표 연결선 69"/>
          <p:cNvCxnSpPr/>
          <p:nvPr/>
        </p:nvCxnSpPr>
        <p:spPr>
          <a:xfrm>
            <a:off x="13860102" y="21670143"/>
            <a:ext cx="0" cy="7453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/>
          <p:nvPr/>
        </p:nvCxnSpPr>
        <p:spPr>
          <a:xfrm>
            <a:off x="12522652" y="22415528"/>
            <a:ext cx="0" cy="79275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화살표 연결선 155"/>
          <p:cNvCxnSpPr/>
          <p:nvPr/>
        </p:nvCxnSpPr>
        <p:spPr>
          <a:xfrm>
            <a:off x="12960002" y="21670143"/>
            <a:ext cx="0" cy="1538136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12522652" y="23208279"/>
            <a:ext cx="52736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/>
          <p:nvPr/>
        </p:nvCxnSpPr>
        <p:spPr>
          <a:xfrm>
            <a:off x="12869992" y="21670143"/>
            <a:ext cx="112495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TextBox 4095"/>
          <p:cNvSpPr txBox="1"/>
          <p:nvPr/>
        </p:nvSpPr>
        <p:spPr>
          <a:xfrm>
            <a:off x="13875935" y="21745607"/>
            <a:ext cx="977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최대변위</a:t>
            </a:r>
            <a:endParaRPr lang="ko-KR" altLang="en-US" sz="1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11760326" y="22221585"/>
            <a:ext cx="977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최소변위</a:t>
            </a:r>
            <a:endParaRPr lang="ko-KR" altLang="en-US" sz="1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2960002" y="22590628"/>
            <a:ext cx="977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>
                <a:solidFill>
                  <a:schemeClr val="accent2"/>
                </a:solidFill>
              </a:rPr>
              <a:t>상대변위폭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pic>
        <p:nvPicPr>
          <p:cNvPr id="4102" name="그림 4101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755031" y="12798454"/>
            <a:ext cx="5374967" cy="1823199"/>
          </a:xfrm>
          <a:prstGeom prst="rect">
            <a:avLst/>
          </a:prstGeom>
        </p:spPr>
      </p:pic>
      <p:cxnSp>
        <p:nvCxnSpPr>
          <p:cNvPr id="4104" name="직선 화살표 연결선 4103"/>
          <p:cNvCxnSpPr/>
          <p:nvPr/>
        </p:nvCxnSpPr>
        <p:spPr>
          <a:xfrm flipH="1">
            <a:off x="4894482" y="12654520"/>
            <a:ext cx="721259" cy="6648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직사각형 4104"/>
          <p:cNvSpPr/>
          <p:nvPr/>
        </p:nvSpPr>
        <p:spPr>
          <a:xfrm>
            <a:off x="5628613" y="12281586"/>
            <a:ext cx="1165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800" dirty="0" smtClean="0"/>
              <a:t>Blow-off</a:t>
            </a:r>
          </a:p>
          <a:p>
            <a:r>
              <a:rPr lang="en-US" altLang="ko-KR" sz="1800" dirty="0" smtClean="0"/>
              <a:t>Valve</a:t>
            </a:r>
            <a:endParaRPr lang="ko-KR" altLang="en-US" sz="1800" dirty="0"/>
          </a:p>
        </p:txBody>
      </p:sp>
      <p:sp>
        <p:nvSpPr>
          <p:cNvPr id="4109" name="모서리가 둥근 직사각형 4108"/>
          <p:cNvSpPr/>
          <p:nvPr/>
        </p:nvSpPr>
        <p:spPr>
          <a:xfrm>
            <a:off x="4147713" y="13159810"/>
            <a:ext cx="701153" cy="300556"/>
          </a:xfrm>
          <a:prstGeom prst="roundRect">
            <a:avLst/>
          </a:prstGeom>
          <a:solidFill>
            <a:srgbClr val="0070C0">
              <a:alpha val="55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13" name="그림 4112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8691198" y="15416484"/>
            <a:ext cx="1093294" cy="427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423</Words>
  <Application>Microsoft Office PowerPoint</Application>
  <PresentationFormat>사용자 지정</PresentationFormat>
  <Paragraphs>128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HY견고딕</vt:lpstr>
      <vt:lpstr>HY헤드라인M</vt:lpstr>
      <vt:lpstr>굴림</vt:lpstr>
      <vt:lpstr>맑은 고딕</vt:lpstr>
      <vt:lpstr>Arial</vt:lpstr>
      <vt:lpstr>Cambria Math</vt:lpstr>
      <vt:lpstr>기본 디자인</vt:lpstr>
      <vt:lpstr>PowerPoint 프레젠테이션</vt:lpstr>
    </vt:vector>
  </TitlesOfParts>
  <Company>caplab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thlee</dc:creator>
  <cp:lastModifiedBy>최혜린</cp:lastModifiedBy>
  <cp:revision>401</cp:revision>
  <cp:lastPrinted>2012-10-05T08:08:37Z</cp:lastPrinted>
  <dcterms:created xsi:type="dcterms:W3CDTF">2003-05-26T13:13:24Z</dcterms:created>
  <dcterms:modified xsi:type="dcterms:W3CDTF">2017-06-14T15:42:39Z</dcterms:modified>
</cp:coreProperties>
</file>