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599525" cy="32399288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1pPr>
    <a:lvl2pPr marL="457109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2pPr>
    <a:lvl3pPr marL="914217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3pPr>
    <a:lvl4pPr marL="1371326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4pPr>
    <a:lvl5pPr marL="1828434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5pPr>
    <a:lvl6pPr marL="2285543" algn="l" defTabSz="914217" rtl="0" eaLnBrk="1" latinLnBrk="1" hangingPunct="1"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6pPr>
    <a:lvl7pPr marL="2742651" algn="l" defTabSz="914217" rtl="0" eaLnBrk="1" latinLnBrk="1" hangingPunct="1"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7pPr>
    <a:lvl8pPr marL="3199760" algn="l" defTabSz="914217" rtl="0" eaLnBrk="1" latinLnBrk="1" hangingPunct="1"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8pPr>
    <a:lvl9pPr marL="3656868" algn="l" defTabSz="914217" rtl="0" eaLnBrk="1" latinLnBrk="1" hangingPunct="1">
      <a:defRPr kumimoji="1" sz="2400" kern="1200">
        <a:solidFill>
          <a:schemeClr val="tx1"/>
        </a:solidFill>
        <a:latin typeface="HY헤드라인M" panose="02030600000101010101" pitchFamily="18" charset="-127"/>
        <a:ea typeface="HY헤드라인M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FFFFFF"/>
    <a:srgbClr val="00FF99"/>
    <a:srgbClr val="D7D7F5"/>
    <a:srgbClr val="FFFFCC"/>
    <a:srgbClr val="FFFFF3"/>
    <a:srgbClr val="FFFFE7"/>
    <a:srgbClr val="86C6FA"/>
    <a:srgbClr val="90CAFA"/>
    <a:srgbClr val="92A3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0" autoAdjust="0"/>
    <p:restoredTop sz="98985" autoAdjust="0"/>
  </p:normalViewPr>
  <p:slideViewPr>
    <p:cSldViewPr>
      <p:cViewPr varScale="1">
        <p:scale>
          <a:sx n="15" d="100"/>
          <a:sy n="15" d="100"/>
        </p:scale>
        <p:origin x="1396" y="68"/>
      </p:cViewPr>
      <p:guideLst>
        <p:guide orient="horz" pos="10205"/>
        <p:guide pos="6803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1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fld id="{28081CFC-99E7-4801-8C72-B0DB8BBA79E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8554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64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59000" y="776288"/>
            <a:ext cx="24828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32338"/>
            <a:ext cx="4986337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263"/>
            <a:ext cx="29464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66263"/>
            <a:ext cx="29464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fld id="{F643A232-7DAB-43EC-8CB6-CFE9B9A87A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9740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109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217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326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434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5543" algn="l" defTabSz="914217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7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20600" y="10064859"/>
            <a:ext cx="18358326" cy="694429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239612" y="18359915"/>
            <a:ext cx="15120302" cy="82791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54" indent="0" algn="ctr">
              <a:buNone/>
              <a:defRPr/>
            </a:lvl2pPr>
            <a:lvl3pPr marL="914309" indent="0" algn="ctr">
              <a:buNone/>
              <a:defRPr/>
            </a:lvl3pPr>
            <a:lvl4pPr marL="1371463" indent="0" algn="ctr">
              <a:buNone/>
              <a:defRPr/>
            </a:lvl4pPr>
            <a:lvl5pPr marL="1828617" indent="0" algn="ctr">
              <a:buNone/>
              <a:defRPr/>
            </a:lvl5pPr>
            <a:lvl6pPr marL="2285771" indent="0" algn="ctr">
              <a:buNone/>
              <a:defRPr/>
            </a:lvl6pPr>
            <a:lvl7pPr marL="2742926" indent="0" algn="ctr">
              <a:buNone/>
              <a:defRPr/>
            </a:lvl7pPr>
            <a:lvl8pPr marL="3200080" indent="0" algn="ctr">
              <a:buNone/>
              <a:defRPr/>
            </a:lvl8pPr>
            <a:lvl9pPr marL="3657234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273F1-8D36-4D1D-B637-0F229F2CC4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840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619012" y="9361699"/>
            <a:ext cx="18361501" cy="194392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7BC2C-C5AB-456D-B29B-0A8F70B881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543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5390138" y="2880890"/>
            <a:ext cx="4590375" cy="2592006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619012" y="2880890"/>
            <a:ext cx="13618748" cy="2592006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AD1DA-01EE-4825-93E4-6A4051498A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786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619012" y="9361699"/>
            <a:ext cx="18361501" cy="194392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19E3E-C607-4464-86AE-68F22DB3CB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1397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06312" y="20820178"/>
            <a:ext cx="18359913" cy="64347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706312" y="13731445"/>
            <a:ext cx="18359913" cy="708873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54" indent="0">
              <a:buNone/>
              <a:defRPr sz="1800"/>
            </a:lvl2pPr>
            <a:lvl3pPr marL="914309" indent="0">
              <a:buNone/>
              <a:defRPr sz="1600"/>
            </a:lvl3pPr>
            <a:lvl4pPr marL="1371463" indent="0">
              <a:buNone/>
              <a:defRPr sz="1400"/>
            </a:lvl4pPr>
            <a:lvl5pPr marL="1828617" indent="0">
              <a:buNone/>
              <a:defRPr sz="1400"/>
            </a:lvl5pPr>
            <a:lvl6pPr marL="2285771" indent="0">
              <a:buNone/>
              <a:defRPr sz="1400"/>
            </a:lvl6pPr>
            <a:lvl7pPr marL="2742926" indent="0">
              <a:buNone/>
              <a:defRPr sz="1400"/>
            </a:lvl7pPr>
            <a:lvl8pPr marL="3200080" indent="0">
              <a:buNone/>
              <a:defRPr sz="1400"/>
            </a:lvl8pPr>
            <a:lvl9pPr marL="3657234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92599-2CF7-47DD-904C-20ABD48BAB2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375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619012" y="9361699"/>
            <a:ext cx="9104562" cy="194392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0875951" y="9361699"/>
            <a:ext cx="9104562" cy="194392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0AAC0-84FB-4AF1-AEA6-51C84C8442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006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79342" y="1296798"/>
            <a:ext cx="19440842" cy="5399881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079341" y="7252222"/>
            <a:ext cx="9544235" cy="30221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079341" y="10274379"/>
            <a:ext cx="9544235" cy="186678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0972775" y="7252222"/>
            <a:ext cx="9547409" cy="30221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0972775" y="10274379"/>
            <a:ext cx="9547409" cy="186678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8D218-2427-42BB-AE5D-957AFB570C8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717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7DD34-FCA5-4391-8BDD-543ED3A56F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568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706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79342" y="1290449"/>
            <a:ext cx="7106193" cy="54887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444259" y="1290449"/>
            <a:ext cx="12075925" cy="2765177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079342" y="6779216"/>
            <a:ext cx="7106193" cy="221630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D6E51-004F-463D-B808-52C18D5213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57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33241" y="22678867"/>
            <a:ext cx="12960032" cy="267771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33241" y="2895175"/>
            <a:ext cx="12960032" cy="19439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33241" y="25356586"/>
            <a:ext cx="12960032" cy="3803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19012" y="29518399"/>
            <a:ext cx="4499902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0790" y="29518399"/>
            <a:ext cx="6837945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0612" y="29518399"/>
            <a:ext cx="4499901" cy="215868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E2370-E46A-4281-80E2-EBD79C4EF1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299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21599525" cy="32399288"/>
          </a:xfrm>
          <a:prstGeom prst="rect">
            <a:avLst/>
          </a:prstGeom>
          <a:solidFill>
            <a:srgbClr val="D7D7F5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 userDrawn="1"/>
        </p:nvSpPr>
        <p:spPr>
          <a:xfrm>
            <a:off x="1258703" y="3403063"/>
            <a:ext cx="19172130" cy="26613115"/>
          </a:xfrm>
          <a:prstGeom prst="roundRect">
            <a:avLst>
              <a:gd name="adj" fmla="val 1774"/>
            </a:avLst>
          </a:prstGeom>
          <a:solidFill>
            <a:srgbClr val="FFFFF3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703" y="807934"/>
            <a:ext cx="18361501" cy="116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8216" tIns="149108" rIns="298216" bIns="149108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ko-KR" altLang="en-US" sz="5999" dirty="0">
                <a:latin typeface="HY견고딕" panose="02030600000101010101" pitchFamily="18" charset="-127"/>
                <a:ea typeface="HY견고딕" panose="02030600000101010101" pitchFamily="18" charset="-127"/>
              </a:rPr>
              <a:t>논 문 제 목</a:t>
            </a:r>
          </a:p>
        </p:txBody>
      </p:sp>
      <p:sp>
        <p:nvSpPr>
          <p:cNvPr id="9" name="TextBox 22"/>
          <p:cNvSpPr txBox="1">
            <a:spLocks noChangeArrowheads="1"/>
          </p:cNvSpPr>
          <p:nvPr userDrawn="1"/>
        </p:nvSpPr>
        <p:spPr bwMode="auto">
          <a:xfrm>
            <a:off x="16470392" y="30674537"/>
            <a:ext cx="41857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0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9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7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4000" dirty="0">
                <a:solidFill>
                  <a:srgbClr val="00206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2017.1 </a:t>
            </a:r>
            <a:r>
              <a:rPr lang="ko-KR" altLang="en-US" sz="4000">
                <a:solidFill>
                  <a:srgbClr val="00206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졸업 논문</a:t>
            </a:r>
          </a:p>
        </p:txBody>
      </p:sp>
      <p:sp>
        <p:nvSpPr>
          <p:cNvPr id="10" name="TextBox 25"/>
          <p:cNvSpPr txBox="1">
            <a:spLocks noChangeArrowheads="1"/>
          </p:cNvSpPr>
          <p:nvPr userDrawn="1"/>
        </p:nvSpPr>
        <p:spPr bwMode="auto">
          <a:xfrm>
            <a:off x="1888772" y="30631499"/>
            <a:ext cx="7023656" cy="707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0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9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7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4000" dirty="0">
                <a:solidFill>
                  <a:srgbClr val="00206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한양대학교 미래자동차공학과</a:t>
            </a:r>
          </a:p>
        </p:txBody>
      </p:sp>
      <p:pic>
        <p:nvPicPr>
          <p:cNvPr id="12" name="그림 11" descr="한양대학교UI로고_big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61" y="30472653"/>
            <a:ext cx="1165273" cy="111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81027" rtl="0" eaLnBrk="1" fontAlgn="base" latinLnBrk="1" hangingPunct="1">
        <a:lnSpc>
          <a:spcPct val="120000"/>
        </a:lnSpc>
        <a:spcBef>
          <a:spcPct val="0"/>
        </a:spcBef>
        <a:spcAft>
          <a:spcPct val="0"/>
        </a:spcAft>
        <a:buFontTx/>
        <a:buNone/>
        <a:defRPr kumimoji="1" sz="4000">
          <a:solidFill>
            <a:schemeClr val="tx2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  <a:lvl2pPr algn="ctr" defTabSz="2981027" rtl="0" eaLnBrk="0" fontAlgn="base" latinLnBrk="1" hangingPunct="0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2pPr>
      <a:lvl3pPr algn="ctr" defTabSz="2981027" rtl="0" eaLnBrk="0" fontAlgn="base" latinLnBrk="1" hangingPunct="0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3pPr>
      <a:lvl4pPr algn="ctr" defTabSz="2981027" rtl="0" eaLnBrk="0" fontAlgn="base" latinLnBrk="1" hangingPunct="0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4pPr>
      <a:lvl5pPr algn="ctr" defTabSz="2981027" rtl="0" eaLnBrk="0" fontAlgn="base" latinLnBrk="1" hangingPunct="0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5pPr>
      <a:lvl6pPr marL="457154" algn="ctr" defTabSz="2981027" rtl="0" fontAlgn="base" latinLnBrk="1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6pPr>
      <a:lvl7pPr marL="914309" algn="ctr" defTabSz="2981027" rtl="0" fontAlgn="base" latinLnBrk="1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7pPr>
      <a:lvl8pPr marL="1371463" algn="ctr" defTabSz="2981027" rtl="0" fontAlgn="base" latinLnBrk="1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8pPr>
      <a:lvl9pPr marL="1828617" algn="ctr" defTabSz="2981027" rtl="0" fontAlgn="base" latinLnBrk="1">
        <a:spcBef>
          <a:spcPct val="0"/>
        </a:spcBef>
        <a:spcAft>
          <a:spcPct val="0"/>
        </a:spcAft>
        <a:defRPr kumimoji="1" sz="14399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1119076" indent="-1119076" algn="l" defTabSz="2981027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0499">
          <a:solidFill>
            <a:schemeClr val="tx1"/>
          </a:solidFill>
          <a:latin typeface="+mn-lt"/>
          <a:ea typeface="+mn-ea"/>
          <a:cs typeface="+mn-cs"/>
        </a:defRPr>
      </a:lvl1pPr>
      <a:lvl2pPr marL="2423871" indent="-931770" algn="l" defTabSz="2981027" rtl="0" eaLnBrk="0" fontAlgn="base" latinLnBrk="1" hangingPunct="0">
        <a:spcBef>
          <a:spcPct val="20000"/>
        </a:spcBef>
        <a:spcAft>
          <a:spcPct val="0"/>
        </a:spcAft>
        <a:buChar char="–"/>
        <a:defRPr kumimoji="1" sz="9199">
          <a:solidFill>
            <a:schemeClr val="tx1"/>
          </a:solidFill>
          <a:latin typeface="+mn-lt"/>
          <a:ea typeface="+mn-ea"/>
        </a:defRPr>
      </a:lvl2pPr>
      <a:lvl3pPr marL="3727077" indent="-746050" algn="l" defTabSz="2981027" rtl="0" eaLnBrk="0" fontAlgn="base" latinLnBrk="1" hangingPunct="0">
        <a:spcBef>
          <a:spcPct val="20000"/>
        </a:spcBef>
        <a:spcAft>
          <a:spcPct val="0"/>
        </a:spcAft>
        <a:buChar char="•"/>
        <a:defRPr kumimoji="1" sz="7899">
          <a:solidFill>
            <a:schemeClr val="tx1"/>
          </a:solidFill>
          <a:latin typeface="+mn-lt"/>
          <a:ea typeface="+mn-ea"/>
        </a:defRPr>
      </a:lvl3pPr>
      <a:lvl4pPr marL="5219178" indent="-746050" algn="l" defTabSz="2981027" rtl="0" eaLnBrk="0" fontAlgn="base" latinLnBrk="1" hangingPunct="0">
        <a:spcBef>
          <a:spcPct val="20000"/>
        </a:spcBef>
        <a:spcAft>
          <a:spcPct val="0"/>
        </a:spcAft>
        <a:buChar char="–"/>
        <a:defRPr kumimoji="1" sz="6499">
          <a:solidFill>
            <a:schemeClr val="tx1"/>
          </a:solidFill>
          <a:latin typeface="+mn-lt"/>
          <a:ea typeface="+mn-ea"/>
        </a:defRPr>
      </a:lvl4pPr>
      <a:lvl5pPr marL="6708104" indent="-744464" algn="l" defTabSz="2981027" rtl="0" eaLnBrk="0" fontAlgn="base" latinLnBrk="1" hangingPunct="0">
        <a:spcBef>
          <a:spcPct val="20000"/>
        </a:spcBef>
        <a:spcAft>
          <a:spcPct val="0"/>
        </a:spcAft>
        <a:buChar char="»"/>
        <a:defRPr kumimoji="1" sz="6499">
          <a:solidFill>
            <a:schemeClr val="tx1"/>
          </a:solidFill>
          <a:latin typeface="+mn-lt"/>
          <a:ea typeface="+mn-ea"/>
        </a:defRPr>
      </a:lvl5pPr>
      <a:lvl6pPr marL="7165258" indent="-744464" algn="l" defTabSz="2981027" rtl="0" fontAlgn="base" latinLnBrk="1">
        <a:spcBef>
          <a:spcPct val="20000"/>
        </a:spcBef>
        <a:spcAft>
          <a:spcPct val="0"/>
        </a:spcAft>
        <a:buChar char="»"/>
        <a:defRPr kumimoji="1" sz="6499">
          <a:solidFill>
            <a:schemeClr val="tx1"/>
          </a:solidFill>
          <a:latin typeface="+mn-lt"/>
          <a:ea typeface="+mn-ea"/>
        </a:defRPr>
      </a:lvl6pPr>
      <a:lvl7pPr marL="7622413" indent="-744464" algn="l" defTabSz="2981027" rtl="0" fontAlgn="base" latinLnBrk="1">
        <a:spcBef>
          <a:spcPct val="20000"/>
        </a:spcBef>
        <a:spcAft>
          <a:spcPct val="0"/>
        </a:spcAft>
        <a:buChar char="»"/>
        <a:defRPr kumimoji="1" sz="6499">
          <a:solidFill>
            <a:schemeClr val="tx1"/>
          </a:solidFill>
          <a:latin typeface="+mn-lt"/>
          <a:ea typeface="+mn-ea"/>
        </a:defRPr>
      </a:lvl7pPr>
      <a:lvl8pPr marL="8079567" indent="-744464" algn="l" defTabSz="2981027" rtl="0" fontAlgn="base" latinLnBrk="1">
        <a:spcBef>
          <a:spcPct val="20000"/>
        </a:spcBef>
        <a:spcAft>
          <a:spcPct val="0"/>
        </a:spcAft>
        <a:buChar char="»"/>
        <a:defRPr kumimoji="1" sz="6499">
          <a:solidFill>
            <a:schemeClr val="tx1"/>
          </a:solidFill>
          <a:latin typeface="+mn-lt"/>
          <a:ea typeface="+mn-ea"/>
        </a:defRPr>
      </a:lvl8pPr>
      <a:lvl9pPr marL="8536721" indent="-744464" algn="l" defTabSz="2981027" rtl="0" fontAlgn="base" latinLnBrk="1">
        <a:spcBef>
          <a:spcPct val="20000"/>
        </a:spcBef>
        <a:spcAft>
          <a:spcPct val="0"/>
        </a:spcAft>
        <a:buChar char="»"/>
        <a:defRPr kumimoji="1" sz="649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9" Type="http://schemas.openxmlformats.org/officeDocument/2006/relationships/image" Target="../media/image30.emf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34" Type="http://schemas.openxmlformats.org/officeDocument/2006/relationships/image" Target="../media/image24.png"/><Relationship Id="rId42" Type="http://schemas.openxmlformats.org/officeDocument/2006/relationships/image" Target="../media/image3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33" Type="http://schemas.openxmlformats.org/officeDocument/2006/relationships/image" Target="../media/image23.png"/><Relationship Id="rId38" Type="http://schemas.openxmlformats.org/officeDocument/2006/relationships/image" Target="../media/image29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9" Type="http://schemas.openxmlformats.org/officeDocument/2006/relationships/image" Target="../media/image19.png"/><Relationship Id="rId41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32" Type="http://schemas.openxmlformats.org/officeDocument/2006/relationships/image" Target="../media/image22.emf"/><Relationship Id="rId37" Type="http://schemas.openxmlformats.org/officeDocument/2006/relationships/image" Target="../media/image27.emf"/><Relationship Id="rId40" Type="http://schemas.openxmlformats.org/officeDocument/2006/relationships/image" Target="../media/image31.emf"/><Relationship Id="rId45" Type="http://schemas.openxmlformats.org/officeDocument/2006/relationships/image" Target="../media/image36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8" Type="http://schemas.openxmlformats.org/officeDocument/2006/relationships/image" Target="../media/image28.png"/><Relationship Id="rId36" Type="http://schemas.openxmlformats.org/officeDocument/2006/relationships/image" Target="../media/image26.png"/><Relationship Id="rId10" Type="http://schemas.openxmlformats.org/officeDocument/2006/relationships/image" Target="../media/image10.png"/><Relationship Id="rId31" Type="http://schemas.openxmlformats.org/officeDocument/2006/relationships/image" Target="../media/image21.emf"/><Relationship Id="rId44" Type="http://schemas.openxmlformats.org/officeDocument/2006/relationships/image" Target="../media/image35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30" Type="http://schemas.openxmlformats.org/officeDocument/2006/relationships/image" Target="../media/image20.png"/><Relationship Id="rId35" Type="http://schemas.openxmlformats.org/officeDocument/2006/relationships/image" Target="../media/image25.png"/><Relationship Id="rId43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그림 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7751" y="5950362"/>
            <a:ext cx="4222277" cy="3174233"/>
          </a:xfrm>
          <a:prstGeom prst="rect">
            <a:avLst/>
          </a:prstGeom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033677" y="942949"/>
            <a:ext cx="19802200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0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9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7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ko-KR" altLang="en-US" sz="48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단통형</a:t>
            </a:r>
            <a:r>
              <a:rPr lang="ko-KR" altLang="en-US" sz="48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48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댐퍼의</a:t>
            </a:r>
            <a:r>
              <a:rPr lang="ko-KR" altLang="en-US" sz="48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비선형 특성을 고려한 차량 동적 응답 분석</a:t>
            </a:r>
            <a:endParaRPr lang="ko-KR" altLang="en-US" sz="4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709631" y="3701127"/>
            <a:ext cx="9225146" cy="58824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latinLnBrk="1" hangingPunct="1">
              <a:defRPr/>
            </a:pP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연구 배경 </a:t>
            </a:r>
            <a:r>
              <a:rPr lang="en-US" altLang="ko-KR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목적</a:t>
            </a:r>
            <a:endParaRPr lang="ko-KR" altLang="en-US" sz="3200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704215" y="8221447"/>
            <a:ext cx="9230562" cy="5880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latinLnBrk="1" hangingPunct="1">
              <a:defRPr/>
            </a:pP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200" dirty="0" err="1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단통형</a:t>
            </a: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200" dirty="0" err="1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댐퍼</a:t>
            </a: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구성도</a:t>
            </a:r>
            <a:endParaRPr lang="ko-KR" altLang="en-US" sz="3200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1704817" y="15358870"/>
            <a:ext cx="9229959" cy="58430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latinLnBrk="1" hangingPunct="1">
              <a:defRPr/>
            </a:pP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200" dirty="0" err="1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단통형</a:t>
            </a: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200" dirty="0" err="1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댐퍼</a:t>
            </a: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모델링</a:t>
            </a:r>
            <a:endParaRPr lang="ko-KR" altLang="en-US" sz="3200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118" name="TextBox 6"/>
          <p:cNvSpPr txBox="1">
            <a:spLocks noChangeArrowheads="1"/>
          </p:cNvSpPr>
          <p:nvPr/>
        </p:nvSpPr>
        <p:spPr bwMode="auto">
          <a:xfrm>
            <a:off x="14535177" y="2031813"/>
            <a:ext cx="6525253" cy="119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0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9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7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한양대학교 미래자동차공학과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학년 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 수 명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지도교수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민 승 재 </a:t>
            </a:r>
          </a:p>
        </p:txBody>
      </p:sp>
      <p:sp>
        <p:nvSpPr>
          <p:cNvPr id="19" name="TextBox 54"/>
          <p:cNvSpPr txBox="1">
            <a:spLocks noChangeArrowheads="1"/>
          </p:cNvSpPr>
          <p:nvPr/>
        </p:nvSpPr>
        <p:spPr bwMode="auto">
          <a:xfrm>
            <a:off x="1603542" y="4317653"/>
            <a:ext cx="9700471" cy="3551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3595" tIns="51797" rIns="103595" bIns="51797">
            <a:spAutoFit/>
          </a:bodyPr>
          <a:lstStyle>
            <a:lvl1pPr marL="571500" indent="-5715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 eaLnBrk="1" hangingPunct="1"/>
            <a:r>
              <a:rPr lang="en-US" altLang="ko-KR" sz="3000" b="1" dirty="0">
                <a:latin typeface="+mn-ea"/>
              </a:rPr>
              <a:t>■ </a:t>
            </a:r>
            <a:r>
              <a:rPr lang="ko-KR" altLang="en-US" sz="3000" b="1" dirty="0">
                <a:latin typeface="+mn-ea"/>
              </a:rPr>
              <a:t>연구 </a:t>
            </a:r>
            <a:r>
              <a:rPr lang="ko-KR" altLang="en-US" sz="3000" b="1" dirty="0" smtClean="0">
                <a:latin typeface="+mn-ea"/>
              </a:rPr>
              <a:t>배경</a:t>
            </a:r>
            <a:endParaRPr lang="en-US" altLang="ko-KR" sz="3000" b="1" dirty="0" smtClean="0">
              <a:latin typeface="+mn-ea"/>
            </a:endParaRPr>
          </a:p>
          <a:p>
            <a:pPr marL="457200" indent="-457200" eaLnBrk="1" hangingPunct="1">
              <a:buFontTx/>
              <a:buChar char="-"/>
            </a:pPr>
            <a:r>
              <a:rPr lang="ko-KR" altLang="en-US" sz="2400" dirty="0" err="1" smtClean="0">
                <a:latin typeface="+mn-ea"/>
              </a:rPr>
              <a:t>단통형</a:t>
            </a:r>
            <a:r>
              <a:rPr lang="ko-KR" altLang="en-US" sz="2400" dirty="0" smtClean="0">
                <a:latin typeface="+mn-ea"/>
              </a:rPr>
              <a:t> </a:t>
            </a:r>
            <a:r>
              <a:rPr lang="ko-KR" altLang="en-US" sz="2400" dirty="0" err="1" smtClean="0">
                <a:latin typeface="+mn-ea"/>
              </a:rPr>
              <a:t>댐퍼의</a:t>
            </a:r>
            <a:r>
              <a:rPr lang="ko-KR" altLang="en-US" sz="2400" dirty="0" smtClean="0">
                <a:latin typeface="+mn-ea"/>
              </a:rPr>
              <a:t> 경우 </a:t>
            </a:r>
            <a:r>
              <a:rPr lang="ko-KR" altLang="en-US" sz="2400" dirty="0" err="1" smtClean="0">
                <a:latin typeface="+mn-ea"/>
              </a:rPr>
              <a:t>복통형</a:t>
            </a:r>
            <a:r>
              <a:rPr lang="ko-KR" altLang="en-US" sz="2400" dirty="0" smtClean="0">
                <a:latin typeface="+mn-ea"/>
              </a:rPr>
              <a:t> </a:t>
            </a:r>
            <a:r>
              <a:rPr lang="ko-KR" altLang="en-US" sz="2400" dirty="0" err="1" smtClean="0">
                <a:latin typeface="+mn-ea"/>
              </a:rPr>
              <a:t>댐퍼에</a:t>
            </a:r>
            <a:r>
              <a:rPr lang="ko-KR" altLang="en-US" sz="2400" dirty="0" smtClean="0">
                <a:latin typeface="+mn-ea"/>
              </a:rPr>
              <a:t> 비해 가볍고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유지 보수 및 가격 측면에 유리하기 때문에 저가형 차량에 주로 사용됨</a:t>
            </a:r>
            <a:endParaRPr lang="en-US" altLang="ko-KR" sz="2400" dirty="0" smtClean="0">
              <a:latin typeface="+mn-ea"/>
            </a:endParaRPr>
          </a:p>
          <a:p>
            <a:pPr marL="457200" indent="-457200" eaLnBrk="1" hangingPunct="1">
              <a:buFontTx/>
              <a:buChar char="-"/>
            </a:pPr>
            <a:r>
              <a:rPr lang="ko-KR" altLang="en-US" sz="2400" dirty="0" err="1" smtClean="0">
                <a:latin typeface="+mn-ea"/>
              </a:rPr>
              <a:t>댐퍼의</a:t>
            </a:r>
            <a:r>
              <a:rPr lang="ko-KR" altLang="en-US" sz="2400" dirty="0" smtClean="0">
                <a:latin typeface="+mn-ea"/>
              </a:rPr>
              <a:t> 비선형 특성은 이론적 분석이 어려워 주로 실험 결과 기반으로 분석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개념설계 단계에서 </a:t>
            </a:r>
            <a:r>
              <a:rPr lang="ko-KR" altLang="en-US" sz="2400" dirty="0" err="1" smtClean="0">
                <a:latin typeface="+mn-ea"/>
              </a:rPr>
              <a:t>댐퍼</a:t>
            </a:r>
            <a:r>
              <a:rPr lang="ko-KR" altLang="en-US" sz="2400" dirty="0" smtClean="0">
                <a:latin typeface="+mn-ea"/>
              </a:rPr>
              <a:t> 특성 반영 어려움</a:t>
            </a:r>
            <a:endParaRPr lang="en-US" altLang="ko-KR" sz="2400" dirty="0" smtClean="0">
              <a:latin typeface="+mn-ea"/>
            </a:endParaRPr>
          </a:p>
          <a:p>
            <a:pPr marL="0" indent="0" eaLnBrk="1" hangingPunct="1"/>
            <a:endParaRPr lang="en-US" altLang="ko-KR" sz="2000" b="1" dirty="0" smtClean="0">
              <a:latin typeface="+mn-ea"/>
            </a:endParaRPr>
          </a:p>
          <a:p>
            <a:pPr marL="0" indent="0" eaLnBrk="1" hangingPunct="1"/>
            <a:r>
              <a:rPr lang="en-US" altLang="ko-KR" sz="3000" b="1" dirty="0" smtClean="0">
                <a:latin typeface="+mn-ea"/>
              </a:rPr>
              <a:t>■ </a:t>
            </a:r>
            <a:r>
              <a:rPr lang="ko-KR" altLang="en-US" sz="3000" b="1" dirty="0" smtClean="0">
                <a:latin typeface="+mn-ea"/>
              </a:rPr>
              <a:t>연구 목적</a:t>
            </a:r>
            <a:endParaRPr lang="en-US" altLang="ko-KR" sz="3000" b="1" dirty="0" smtClean="0">
              <a:latin typeface="+mn-ea"/>
            </a:endParaRPr>
          </a:p>
          <a:p>
            <a:pPr marL="457200" indent="-457200" eaLnBrk="1" hangingPunct="1">
              <a:buFontTx/>
              <a:buChar char="-"/>
            </a:pPr>
            <a:r>
              <a:rPr lang="ko-KR" altLang="en-US" sz="2400" dirty="0" err="1" smtClean="0">
                <a:latin typeface="+mn-ea"/>
              </a:rPr>
              <a:t>단통형</a:t>
            </a:r>
            <a:r>
              <a:rPr lang="ko-KR" altLang="en-US" sz="2400" dirty="0" smtClean="0">
                <a:latin typeface="+mn-ea"/>
              </a:rPr>
              <a:t> </a:t>
            </a:r>
            <a:r>
              <a:rPr lang="ko-KR" altLang="en-US" sz="2400" dirty="0" err="1" smtClean="0">
                <a:latin typeface="+mn-ea"/>
              </a:rPr>
              <a:t>댐퍼에</a:t>
            </a:r>
            <a:r>
              <a:rPr lang="ko-KR" altLang="en-US" sz="2400" dirty="0" smtClean="0">
                <a:latin typeface="+mn-ea"/>
              </a:rPr>
              <a:t> 대한 이론적 특성을 반영한 </a:t>
            </a:r>
            <a:r>
              <a:rPr lang="ko-KR" altLang="en-US" sz="2400" dirty="0" smtClean="0">
                <a:latin typeface="+mn-ea"/>
              </a:rPr>
              <a:t>모델링 및 타당성 확인</a:t>
            </a:r>
            <a:endParaRPr lang="en-US" altLang="ko-KR" sz="2400" dirty="0" smtClean="0">
              <a:latin typeface="+mn-ea"/>
            </a:endParaRPr>
          </a:p>
          <a:p>
            <a:pPr marL="457200" indent="-457200" eaLnBrk="1" hangingPunct="1">
              <a:buFontTx/>
              <a:buChar char="-"/>
            </a:pPr>
            <a:r>
              <a:rPr lang="ko-KR" altLang="en-US" sz="2400" dirty="0" err="1" smtClean="0">
                <a:latin typeface="+mn-ea"/>
              </a:rPr>
              <a:t>댐퍼</a:t>
            </a:r>
            <a:r>
              <a:rPr lang="ko-KR" altLang="en-US" sz="2400" dirty="0" smtClean="0">
                <a:latin typeface="+mn-ea"/>
              </a:rPr>
              <a:t> 내 설계인자 값 변화에 따른 차량 동적 응답 특성 분석</a:t>
            </a:r>
            <a:endParaRPr lang="en-US" altLang="ko-KR" sz="2400" b="1" dirty="0">
              <a:latin typeface="+mn-ea"/>
            </a:endParaRPr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0291" y="8953839"/>
            <a:ext cx="3280269" cy="3265690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6040786" y="9060661"/>
            <a:ext cx="4478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피스톤이 작동 시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en-US" altLang="ko-KR" dirty="0" smtClean="0"/>
              <a:t>Damper Force </a:t>
            </a:r>
            <a:r>
              <a:rPr lang="ko-KR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발생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ko-KR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속도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dirty="0" smtClean="0"/>
              <a:t>∝ </a:t>
            </a:r>
            <a:r>
              <a:rPr lang="en-US" altLang="ko-KR" dirty="0"/>
              <a:t>Damper Force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40786" y="11385403"/>
            <a:ext cx="442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cs typeface="Arial" panose="020B0604020202020204" pitchFamily="34" charset="0"/>
              </a:rPr>
              <a:t>⇒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Damping ratio </a:t>
            </a:r>
            <a:r>
              <a:rPr lang="ko-KR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불연속 발생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그림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96303" y="9931372"/>
            <a:ext cx="3824116" cy="3852337"/>
          </a:xfrm>
          <a:prstGeom prst="rect">
            <a:avLst/>
          </a:prstGeom>
        </p:spPr>
      </p:pic>
      <p:pic>
        <p:nvPicPr>
          <p:cNvPr id="49" name="그림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13312" y="14315911"/>
            <a:ext cx="4816077" cy="1834067"/>
          </a:xfrm>
          <a:prstGeom prst="rect">
            <a:avLst/>
          </a:prstGeom>
        </p:spPr>
      </p:pic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227428"/>
              </p:ext>
            </p:extLst>
          </p:nvPr>
        </p:nvGraphicFramePr>
        <p:xfrm>
          <a:off x="6164531" y="10465828"/>
          <a:ext cx="3897212" cy="939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4028"/>
                <a:gridCol w="981592"/>
                <a:gridCol w="981592"/>
              </a:tblGrid>
              <a:tr h="46991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피스톤 속도</a:t>
                      </a:r>
                      <a:endParaRPr lang="ko-KR" altLang="en-US" sz="2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저속</a:t>
                      </a:r>
                      <a:endParaRPr lang="ko-KR" altLang="en-US" sz="2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고속</a:t>
                      </a:r>
                      <a:endParaRPr lang="ko-KR" altLang="en-US" sz="2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</a:tr>
              <a:tr h="4699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Blow-off</a:t>
                      </a:r>
                      <a:r>
                        <a:rPr lang="en-US" altLang="ko-KR" sz="200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200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밸브</a:t>
                      </a:r>
                      <a:endParaRPr lang="ko-KR" altLang="en-US" sz="2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열림</a:t>
                      </a:r>
                      <a:endParaRPr lang="ko-KR" altLang="en-US" sz="2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닫힘</a:t>
                      </a:r>
                      <a:endParaRPr lang="ko-KR" altLang="en-US" sz="2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101" name="그룹 4100"/>
          <p:cNvGrpSpPr/>
          <p:nvPr/>
        </p:nvGrpSpPr>
        <p:grpSpPr>
          <a:xfrm>
            <a:off x="2191145" y="16108168"/>
            <a:ext cx="5102588" cy="2967629"/>
            <a:chOff x="2252226" y="17200115"/>
            <a:chExt cx="7001316" cy="4244838"/>
          </a:xfrm>
        </p:grpSpPr>
        <p:pic>
          <p:nvPicPr>
            <p:cNvPr id="56" name="그림 5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52226" y="17200115"/>
              <a:ext cx="6836927" cy="4244838"/>
            </a:xfrm>
            <a:prstGeom prst="rect">
              <a:avLst/>
            </a:prstGeom>
          </p:spPr>
        </p:pic>
        <p:cxnSp>
          <p:nvCxnSpPr>
            <p:cNvPr id="34" name="직선 화살표 연결선 33"/>
            <p:cNvCxnSpPr/>
            <p:nvPr/>
          </p:nvCxnSpPr>
          <p:spPr>
            <a:xfrm>
              <a:off x="5476860" y="19019244"/>
              <a:ext cx="5201" cy="96811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화살표 연결선 62"/>
            <p:cNvCxnSpPr/>
            <p:nvPr/>
          </p:nvCxnSpPr>
          <p:spPr>
            <a:xfrm>
              <a:off x="4535949" y="19342314"/>
              <a:ext cx="0" cy="31705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5541143" y="18008067"/>
                  <a:ext cx="773203" cy="4624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ko-KR" sz="16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a:rPr lang="en-US" altLang="ko-KR" sz="1600" b="0" i="1" smtClean="0">
                                <a:latin typeface="Cambria Math" panose="02040503050406030204" pitchFamily="18" charset="0"/>
                              </a:rPr>
                              <m:t>𝑝𝑡</m:t>
                            </m:r>
                          </m:sub>
                        </m:sSub>
                      </m:oMath>
                    </m:oMathPara>
                  </a14:m>
                  <a:endParaRPr lang="ko-KR" altLang="en-US" sz="1600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1143" y="18008067"/>
                  <a:ext cx="773203" cy="46247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1698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3792442" y="19201487"/>
                  <a:ext cx="546106" cy="4379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ko-KR" sz="16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a:rPr lang="en-US" altLang="ko-KR" sz="1600" b="0" i="1" smtClean="0">
                                <a:latin typeface="Cambria Math" panose="02040503050406030204" pitchFamily="18" charset="0"/>
                              </a:rPr>
                              <m:t>𝑟𝑜𝑑</m:t>
                            </m:r>
                          </m:sub>
                        </m:sSub>
                      </m:oMath>
                    </m:oMathPara>
                  </a14:m>
                  <a:endParaRPr lang="ko-KR" altLang="en-US" sz="1600" dirty="0"/>
                </a:p>
              </p:txBody>
            </p:sp>
          </mc:Choice>
          <mc:Fallback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92442" y="19201487"/>
                  <a:ext cx="546106" cy="43792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r="-33846" b="-12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직선 화살표 연결선 39"/>
            <p:cNvCxnSpPr/>
            <p:nvPr/>
          </p:nvCxnSpPr>
          <p:spPr>
            <a:xfrm flipH="1" flipV="1">
              <a:off x="6645306" y="19694514"/>
              <a:ext cx="93410" cy="1386639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" name="직사각형 59"/>
                <p:cNvSpPr/>
                <p:nvPr/>
              </p:nvSpPr>
              <p:spPr>
                <a:xfrm>
                  <a:off x="6269879" y="20752442"/>
                  <a:ext cx="2983663" cy="66035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i="1" dirty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ko-KR" sz="1400" i="1" dirty="0">
                              <a:latin typeface="Cambria Math" panose="02040503050406030204" pitchFamily="18" charset="0"/>
                            </a:rPr>
                            <m:t>𝑠𝑡𝑎𝑡𝑖𝑐</m:t>
                          </m:r>
                        </m:sub>
                      </m:sSub>
                    </m:oMath>
                  </a14:m>
                  <a:r>
                    <a:rPr lang="ko-KR" altLang="en-US" sz="1400" dirty="0"/>
                    <a:t> </a:t>
                  </a:r>
                  <a:r>
                    <a:rPr lang="en-US" altLang="ko-KR" sz="1400" dirty="0"/>
                    <a:t>= -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ko-KR" sz="1400" i="1" dirty="0">
                              <a:latin typeface="Cambria Math" panose="02040503050406030204" pitchFamily="18" charset="0"/>
                            </a:rPr>
                            <m:t>𝑟𝑜𝑑</m:t>
                          </m:r>
                        </m:sub>
                      </m:sSub>
                      <m:sSub>
                        <m:sSubPr>
                          <m:ctrlPr>
                            <a:rPr lang="en-US" altLang="ko-KR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i="1" dirty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sz="1400" i="1" dirty="0">
                              <a:latin typeface="Cambria Math" panose="02040503050406030204" pitchFamily="18" charset="0"/>
                            </a:rPr>
                            <m:t>𝑔𝑎𝑠</m:t>
                          </m:r>
                          <m:r>
                            <a:rPr lang="en-US" altLang="ko-KR" sz="1400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ko-KR" sz="1400" i="1" dirty="0">
                              <a:latin typeface="Cambria Math" panose="02040503050406030204" pitchFamily="18" charset="0"/>
                            </a:rPr>
                            <m:t>𝑠𝑡𝑎𝑡𝑖𝑐</m:t>
                          </m:r>
                        </m:sub>
                      </m:sSub>
                    </m:oMath>
                  </a14:m>
                  <a:r>
                    <a:rPr lang="en-US" altLang="ko-KR" dirty="0"/>
                    <a:t> </a:t>
                  </a:r>
                  <a:endParaRPr lang="ko-KR" altLang="en-US" dirty="0"/>
                </a:p>
              </p:txBody>
            </p:sp>
          </mc:Choice>
          <mc:Fallback>
            <p:sp>
              <p:nvSpPr>
                <p:cNvPr id="60" name="직사각형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9879" y="20752442"/>
                  <a:ext cx="2983663" cy="66035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526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7" name="직사각형 76"/>
          <p:cNvSpPr/>
          <p:nvPr/>
        </p:nvSpPr>
        <p:spPr>
          <a:xfrm>
            <a:off x="3668958" y="23656153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ko-KR" altLang="en-US" sz="2800" dirty="0"/>
          </a:p>
        </p:txBody>
      </p:sp>
      <p:sp>
        <p:nvSpPr>
          <p:cNvPr id="79" name="직사각형 78"/>
          <p:cNvSpPr/>
          <p:nvPr/>
        </p:nvSpPr>
        <p:spPr>
          <a:xfrm>
            <a:off x="2123691" y="22403835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ko-KR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7" name="직사각형 4106"/>
              <p:cNvSpPr/>
              <p:nvPr/>
            </p:nvSpPr>
            <p:spPr>
              <a:xfrm>
                <a:off x="2110629" y="20976599"/>
                <a:ext cx="7819151" cy="9371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𝑡𝑜𝑡</m:t>
                          </m:r>
                        </m:sub>
                      </m:sSub>
                      <m:r>
                        <a:rPr lang="en-US" altLang="ko-KR" i="1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𝑙𝑒𝑎𝑘</m:t>
                          </m:r>
                        </m:sub>
                      </m:sSub>
                      <m:r>
                        <a:rPr lang="en-US" altLang="ko-KR" i="1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𝑝𝑜𝑟𝑡</m:t>
                          </m:r>
                        </m:sub>
                      </m:sSub>
                      <m:r>
                        <a:rPr lang="en-US" altLang="ko-KR" b="0" i="0" dirty="0" smtClean="0">
                          <a:latin typeface="Cambria Math" panose="02040503050406030204" pitchFamily="18" charset="0"/>
                        </a:rPr>
                        <m:t>         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𝑡𝑜𝑡</m:t>
                          </m:r>
                        </m:sub>
                      </m:sSub>
                      <m:r>
                        <a:rPr lang="en-US" altLang="ko-KR" i="1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𝑝𝑜𝑟𝑡</m:t>
                          </m:r>
                        </m:sub>
                      </m:sSub>
                      <m:r>
                        <a:rPr lang="en-US" altLang="ko-KR" i="1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𝑏𝑙𝑜𝑤</m:t>
                          </m:r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𝑜𝑓𝑓</m:t>
                          </m:r>
                        </m:sub>
                      </m:sSub>
                    </m:oMath>
                  </m:oMathPara>
                </a14:m>
                <a:endParaRPr lang="en-US" altLang="ko-KR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𝑝𝑜𝑟𝑡</m:t>
                          </m:r>
                        </m:sub>
                      </m:sSub>
                      <m:r>
                        <a:rPr lang="en-US" altLang="ko-KR" i="1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𝑝𝑜𝑟𝑡</m:t>
                          </m:r>
                        </m:sub>
                      </m:sSub>
                      <m:sSup>
                        <m:sSup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  <m:sup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1/4</m:t>
                          </m:r>
                        </m:sup>
                      </m:sSup>
                      <m:sSup>
                        <m:sSup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𝑝𝑜𝑟𝑡</m:t>
                              </m:r>
                            </m:sub>
                          </m:sSub>
                        </m:e>
                        <m:sup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7/4</m:t>
                          </m:r>
                        </m:sup>
                      </m:sSup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𝑝𝑜𝑟𝑡</m:t>
                          </m:r>
                        </m:sub>
                      </m:sSub>
                      <m:r>
                        <a:rPr lang="en-US" altLang="ko-KR" i="1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𝑝𝑜𝑟𝑡</m:t>
                          </m:r>
                        </m:sub>
                      </m:sSub>
                      <m:sSup>
                        <m:sSup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  <m:sup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1/4</m:t>
                          </m:r>
                        </m:sup>
                      </m:sSup>
                      <m:sSup>
                        <m:sSup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𝑝𝑜𝑟𝑡</m:t>
                              </m:r>
                            </m:sub>
                          </m:sSub>
                        </m:e>
                        <m:sup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7/4</m:t>
                          </m:r>
                        </m:sup>
                      </m:sSup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4107" name="직사각형 4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629" y="20976599"/>
                <a:ext cx="7819151" cy="937180"/>
              </a:xfrm>
              <a:prstGeom prst="rect">
                <a:avLst/>
              </a:prstGeom>
              <a:blipFill rotWithShape="0">
                <a:blip r:embed="rId10"/>
                <a:stretch>
                  <a:fillRect l="-15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직사각형 95"/>
              <p:cNvSpPr/>
              <p:nvPr/>
            </p:nvSpPr>
            <p:spPr>
              <a:xfrm>
                <a:off x="1663747" y="23935367"/>
                <a:ext cx="8166238" cy="8438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𝑠𝑝𝑟𝑖𝑛𝑔</m:t>
                          </m:r>
                        </m:sub>
                      </m:sSub>
                      <m:sSub>
                        <m:sSubPr>
                          <m:ctrlPr>
                            <a:rPr lang="en-US" altLang="ko-KR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𝑏𝑙𝑜𝑤</m:t>
                          </m:r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𝑜𝑓𝑓</m:t>
                          </m:r>
                        </m:sub>
                      </m:sSub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altLang="ko-KR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𝑏𝑙𝑜𝑤</m:t>
                          </m:r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𝑜𝑓𝑓</m:t>
                          </m:r>
                        </m:sub>
                      </m:sSub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o-KR" altLang="en-US" i="1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𝑏𝑙𝑜𝑤</m:t>
                              </m:r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𝑜𝑓𝑓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96" name="직사각형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747" y="23935367"/>
                <a:ext cx="8166238" cy="84388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직사각형 97"/>
              <p:cNvSpPr/>
              <p:nvPr/>
            </p:nvSpPr>
            <p:spPr>
              <a:xfrm>
                <a:off x="2166919" y="22595371"/>
                <a:ext cx="6166079" cy="4912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  <m:t>𝑏𝑙𝑜𝑤</m:t>
                        </m:r>
                        <m: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  <m:t>𝑜𝑓𝑓</m:t>
                        </m:r>
                      </m:sub>
                    </m:sSub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ko-KR" altLang="en-US" dirty="0" smtClean="0"/>
                  <a:t> 이므로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ko-KR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dirty="0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𝑡𝑜𝑡</m:t>
                            </m:r>
                          </m:sub>
                        </m:sSub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  <m:t>𝑐𝑙𝑜𝑠𝑒𝑑</m:t>
                        </m:r>
                      </m:sub>
                    </m:sSub>
                  </m:oMath>
                </a14:m>
                <a:r>
                  <a:rPr lang="en-US" altLang="ko-KR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𝑙𝑒𝑎𝑘</m:t>
                        </m:r>
                      </m:sub>
                    </m:sSub>
                  </m:oMath>
                </a14:m>
                <a:r>
                  <a:rPr lang="en-US" altLang="ko-KR" dirty="0" smtClean="0"/>
                  <a:t> 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98" name="직사각형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919" y="22595371"/>
                <a:ext cx="6166079" cy="491288"/>
              </a:xfrm>
              <a:prstGeom prst="rect">
                <a:avLst/>
              </a:prstGeom>
              <a:blipFill rotWithShape="0">
                <a:blip r:embed="rId12"/>
                <a:stretch>
                  <a:fillRect l="-692" t="-13750" b="-1875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직사각형 98"/>
              <p:cNvSpPr/>
              <p:nvPr/>
            </p:nvSpPr>
            <p:spPr>
              <a:xfrm>
                <a:off x="1880568" y="23058443"/>
                <a:ext cx="8867435" cy="5457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∴</m:t>
                          </m:r>
                          <m:sSub>
                            <m:sSubPr>
                              <m:ctrlPr>
                                <a:rPr lang="en-US" altLang="ko-KR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o-KR" altLang="en-US" i="1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𝑡𝑜𝑡</m:t>
                              </m:r>
                            </m:sub>
                          </m:s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𝑜𝑝𝑒𝑛</m:t>
                          </m:r>
                        </m:sub>
                      </m:sSub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  <m:sup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1/4</m:t>
                          </m:r>
                        </m:sup>
                      </m:sSup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𝑙𝑒𝑎𝑘</m:t>
                          </m:r>
                        </m:sub>
                      </m:sSub>
                      <m:sSup>
                        <m:sSup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  <m:t>𝑙𝑒𝑎𝑘</m:t>
                                  </m:r>
                                </m:sub>
                              </m:s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𝑜𝑝𝑒𝑛</m:t>
                              </m:r>
                            </m:sub>
                          </m:sSub>
                        </m:e>
                        <m:sup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7/4</m:t>
                          </m:r>
                        </m:sup>
                      </m:sSup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𝑝𝑜𝑟𝑡</m:t>
                          </m:r>
                        </m:sub>
                      </m:sSub>
                      <m:sSup>
                        <m:sSup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altLang="ko-KR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ko-KR" b="0" i="1" dirty="0" smtClean="0">
                                      <a:latin typeface="Cambria Math" panose="02040503050406030204" pitchFamily="18" charset="0"/>
                                    </a:rPr>
                                    <m:t>𝑡𝑜𝑡</m:t>
                                  </m:r>
                                </m:sub>
                              </m:s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𝑜𝑝𝑒𝑛</m:t>
                              </m:r>
                            </m:sub>
                          </m:sSub>
                        </m:e>
                        <m:sup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7/4</m:t>
                          </m:r>
                        </m:sup>
                      </m:sSup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99" name="직사각형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0568" y="23058443"/>
                <a:ext cx="8867435" cy="54572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직사각형 100"/>
              <p:cNvSpPr/>
              <p:nvPr/>
            </p:nvSpPr>
            <p:spPr>
              <a:xfrm>
                <a:off x="2023787" y="22079314"/>
                <a:ext cx="432485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𝐵𝑙𝑜𝑤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o-KR" altLang="en-US" i="1">
                        <a:latin typeface="Cambria Math" panose="02040503050406030204" pitchFamily="18" charset="0"/>
                      </a:rPr>
                      <m:t>밸</m:t>
                    </m:r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브</m:t>
                    </m:r>
                    <m:r>
                      <a:rPr lang="ko-KR" altLang="en-US" i="1">
                        <a:latin typeface="Cambria Math" panose="02040503050406030204" pitchFamily="18" charset="0"/>
                      </a:rPr>
                      <m:t>가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o-KR" altLang="en-US" i="1">
                        <a:latin typeface="Cambria Math" panose="02040503050406030204" pitchFamily="18" charset="0"/>
                      </a:rPr>
                      <m:t>닫</m:t>
                    </m:r>
                  </m:oMath>
                </a14:m>
                <a:r>
                  <a:rPr lang="ko-KR" altLang="en-US" dirty="0" smtClean="0"/>
                  <a:t>혀 있을 때</a:t>
                </a:r>
                <a:r>
                  <a:rPr lang="en-US" altLang="ko-KR" dirty="0" smtClean="0"/>
                  <a:t> 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101" name="직사각형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787" y="22079314"/>
                <a:ext cx="4324853" cy="461665"/>
              </a:xfrm>
              <a:prstGeom prst="rect">
                <a:avLst/>
              </a:prstGeom>
              <a:blipFill rotWithShape="0">
                <a:blip r:embed="rId14"/>
                <a:stretch>
                  <a:fillRect l="-1975" t="-14474" b="-2631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직사각형 101"/>
              <p:cNvSpPr/>
              <p:nvPr/>
            </p:nvSpPr>
            <p:spPr>
              <a:xfrm>
                <a:off x="2023787" y="23653362"/>
                <a:ext cx="4884474" cy="4624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𝐵𝑙𝑜𝑤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o-KR" altLang="en-US" i="1">
                        <a:latin typeface="Cambria Math" panose="02040503050406030204" pitchFamily="18" charset="0"/>
                      </a:rPr>
                      <m:t>밸</m:t>
                    </m:r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브</m:t>
                    </m:r>
                    <m:r>
                      <a:rPr lang="ko-KR" altLang="en-US" i="1">
                        <a:latin typeface="Cambria Math" panose="02040503050406030204" pitchFamily="18" charset="0"/>
                      </a:rPr>
                      <m:t>가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열</m:t>
                    </m:r>
                  </m:oMath>
                </a14:m>
                <a:r>
                  <a:rPr lang="ko-KR" altLang="en-US" dirty="0" smtClean="0"/>
                  <a:t>려 있을 때</a:t>
                </a:r>
                <a:r>
                  <a:rPr lang="en-US" altLang="ko-KR" dirty="0" smtClean="0"/>
                  <a:t> 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102" name="직사각형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787" y="23653362"/>
                <a:ext cx="4884474" cy="462434"/>
              </a:xfrm>
              <a:prstGeom prst="rect">
                <a:avLst/>
              </a:prstGeom>
              <a:blipFill rotWithShape="0">
                <a:blip r:embed="rId15"/>
                <a:stretch>
                  <a:fillRect l="-1748" t="-14474" b="-2631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직사각형 107"/>
              <p:cNvSpPr/>
              <p:nvPr/>
            </p:nvSpPr>
            <p:spPr>
              <a:xfrm>
                <a:off x="1800229" y="24637333"/>
                <a:ext cx="9120393" cy="5457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∴</m:t>
                          </m:r>
                          <m:sSub>
                            <m:sSubPr>
                              <m:ctrlPr>
                                <a:rPr lang="en-US" altLang="ko-KR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o-KR" altLang="en-US" i="1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𝑡𝑜𝑡</m:t>
                              </m:r>
                            </m:sub>
                          </m:s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𝑜𝑝𝑒𝑛</m:t>
                          </m:r>
                        </m:sub>
                      </m:sSub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  <m:sup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1/4</m:t>
                          </m:r>
                        </m:sup>
                      </m:sSup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𝑙𝑒𝑎𝑘</m:t>
                          </m:r>
                        </m:sub>
                      </m:sSub>
                      <m:sSup>
                        <m:sSup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  <m:t>𝑙𝑒𝑎𝑘</m:t>
                                  </m:r>
                                </m:sub>
                              </m:s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𝑜𝑝𝑒𝑛</m:t>
                              </m:r>
                            </m:sub>
                          </m:sSub>
                        </m:e>
                        <m:sup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7/4</m:t>
                          </m:r>
                        </m:sup>
                      </m:sSup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𝑝𝑜𝑟𝑡</m:t>
                          </m:r>
                        </m:sub>
                      </m:sSub>
                      <m:sSup>
                        <m:sSup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altLang="ko-KR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ko-KR" b="0" i="1" dirty="0" smtClean="0">
                                      <a:latin typeface="Cambria Math" panose="02040503050406030204" pitchFamily="18" charset="0"/>
                                    </a:rPr>
                                    <m:t>𝑡𝑜𝑡</m:t>
                                  </m:r>
                                </m:sub>
                              </m:s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𝑜𝑝𝑒𝑛</m:t>
                              </m:r>
                            </m:sub>
                          </m:sSub>
                        </m:e>
                        <m:sup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7/4</m:t>
                          </m:r>
                        </m:sup>
                      </m:sSup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08" name="직사각형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229" y="24637333"/>
                <a:ext cx="9120393" cy="54572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1" name="그룹 70"/>
          <p:cNvGrpSpPr/>
          <p:nvPr/>
        </p:nvGrpSpPr>
        <p:grpSpPr>
          <a:xfrm>
            <a:off x="1988782" y="27487460"/>
            <a:ext cx="8759221" cy="1991893"/>
            <a:chOff x="11313753" y="3488409"/>
            <a:chExt cx="8824042" cy="2360277"/>
          </a:xfrm>
        </p:grpSpPr>
        <p:pic>
          <p:nvPicPr>
            <p:cNvPr id="61" name="그림 60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1313753" y="3488409"/>
              <a:ext cx="8824042" cy="2360277"/>
            </a:xfrm>
            <a:prstGeom prst="rect">
              <a:avLst/>
            </a:prstGeom>
          </p:spPr>
        </p:pic>
        <p:sp>
          <p:nvSpPr>
            <p:cNvPr id="4108" name="TextBox 4107"/>
            <p:cNvSpPr txBox="1"/>
            <p:nvPr/>
          </p:nvSpPr>
          <p:spPr>
            <a:xfrm>
              <a:off x="12012916" y="5308199"/>
              <a:ext cx="48245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&lt;</a:t>
              </a:r>
              <a:r>
                <a:rPr lang="ko-KR" altLang="en-US" dirty="0" smtClean="0"/>
                <a:t>비선형 </a:t>
              </a:r>
              <a:r>
                <a:rPr lang="ko-KR" altLang="en-US" dirty="0" err="1" smtClean="0"/>
                <a:t>댐퍼의</a:t>
              </a:r>
              <a:r>
                <a:rPr lang="ko-KR" altLang="en-US" dirty="0" smtClean="0"/>
                <a:t> </a:t>
              </a:r>
              <a:r>
                <a:rPr lang="en-US" altLang="ko-KR" dirty="0" err="1" smtClean="0"/>
                <a:t>simulink</a:t>
              </a:r>
              <a:r>
                <a:rPr lang="en-US" altLang="ko-KR" dirty="0" smtClean="0"/>
                <a:t> </a:t>
              </a:r>
              <a:r>
                <a:rPr lang="ko-KR" altLang="en-US" dirty="0" smtClean="0"/>
                <a:t>모델링</a:t>
              </a:r>
              <a:r>
                <a:rPr lang="en-US" altLang="ko-KR" dirty="0" smtClean="0"/>
                <a:t>&gt;</a:t>
              </a:r>
              <a:endParaRPr lang="ko-KR" altLang="en-US" dirty="0"/>
            </a:p>
          </p:txBody>
        </p:sp>
      </p:grpSp>
      <p:sp>
        <p:nvSpPr>
          <p:cNvPr id="110" name="직사각형 109"/>
          <p:cNvSpPr/>
          <p:nvPr/>
        </p:nvSpPr>
        <p:spPr>
          <a:xfrm>
            <a:off x="11364625" y="3696496"/>
            <a:ext cx="8770061" cy="58430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latinLnBrk="1" hangingPunct="1">
              <a:defRPr/>
            </a:pP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200" dirty="0" err="1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단통형</a:t>
            </a: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200" dirty="0" err="1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댐퍼</a:t>
            </a: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모델 </a:t>
            </a: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타당성 확인</a:t>
            </a:r>
            <a:endParaRPr lang="ko-KR" altLang="en-US" sz="3200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7052144" y="6723840"/>
            <a:ext cx="1716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&lt;</a:t>
            </a:r>
            <a:r>
              <a:rPr lang="ko-KR" altLang="en-US" sz="2000" dirty="0" smtClean="0"/>
              <a:t>시뮬레이션</a:t>
            </a:r>
            <a:r>
              <a:rPr lang="en-US" altLang="ko-KR" sz="2000" dirty="0" smtClean="0"/>
              <a:t>&gt;</a:t>
            </a:r>
            <a:endParaRPr lang="ko-KR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116" name="표 41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4362652"/>
                  </p:ext>
                </p:extLst>
              </p:nvPr>
            </p:nvGraphicFramePr>
            <p:xfrm>
              <a:off x="15576608" y="10148397"/>
              <a:ext cx="4450715" cy="27113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00627"/>
                    <a:gridCol w="1333726"/>
                    <a:gridCol w="916362"/>
                  </a:tblGrid>
                  <a:tr h="451894"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dirty="0" smtClean="0"/>
                            <a:t>Parameter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dirty="0" smtClean="0"/>
                            <a:t>Magnitude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dirty="0" smtClean="0"/>
                            <a:t>Units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451894">
                    <a:tc>
                      <a:txBody>
                        <a:bodyPr/>
                        <a:lstStyle/>
                        <a:p>
                          <a:pPr algn="l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dirty="0" smtClean="0"/>
                            <a:t>(</a:t>
                          </a:r>
                          <a:r>
                            <a:rPr lang="ko-KR" altLang="en-US" dirty="0" smtClean="0"/>
                            <a:t>휠 질량</a:t>
                          </a:r>
                          <a:r>
                            <a:rPr lang="en-US" altLang="ko-KR" dirty="0" smtClean="0"/>
                            <a:t>)</a:t>
                          </a:r>
                          <a:r>
                            <a:rPr lang="ko-KR" altLang="en-US" dirty="0" smtClean="0"/>
                            <a:t> 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55.5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kg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451894">
                    <a:tc>
                      <a:txBody>
                        <a:bodyPr/>
                        <a:lstStyle/>
                        <a:p>
                          <a:pPr marL="0" marR="0" lvl="0" indent="0" algn="l" defTabSz="914309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dirty="0" smtClean="0"/>
                            <a:t>(</a:t>
                          </a:r>
                          <a:r>
                            <a:rPr lang="ko-KR" altLang="en-US" dirty="0" smtClean="0"/>
                            <a:t>차체 질량</a:t>
                          </a:r>
                          <a:r>
                            <a:rPr lang="en-US" altLang="ko-KR" dirty="0" smtClean="0"/>
                            <a:t>)</a:t>
                          </a:r>
                          <a:r>
                            <a:rPr lang="ko-KR" altLang="en-US" dirty="0" smtClean="0"/>
                            <a:t> 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451.8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kg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451894">
                    <a:tc>
                      <a:txBody>
                        <a:bodyPr/>
                        <a:lstStyle/>
                        <a:p>
                          <a:pPr marL="0" marR="0" lvl="0" indent="0" algn="l" defTabSz="914309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dirty="0" smtClean="0"/>
                            <a:t>(</a:t>
                          </a:r>
                          <a:r>
                            <a:rPr lang="ko-KR" altLang="en-US" dirty="0" smtClean="0"/>
                            <a:t>타이어 강성</a:t>
                          </a:r>
                          <a:r>
                            <a:rPr lang="en-US" altLang="ko-KR" dirty="0" smtClean="0"/>
                            <a:t>)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250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err="1" smtClean="0"/>
                            <a:t>kN</a:t>
                          </a:r>
                          <a:r>
                            <a:rPr lang="en-US" altLang="ko-KR" dirty="0" smtClean="0"/>
                            <a:t>/m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451894">
                    <a:tc>
                      <a:txBody>
                        <a:bodyPr/>
                        <a:lstStyle/>
                        <a:p>
                          <a:pPr marL="0" marR="0" lvl="0" indent="0" algn="l" defTabSz="914309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dirty="0" smtClean="0"/>
                            <a:t>(</a:t>
                          </a:r>
                          <a:r>
                            <a:rPr lang="ko-KR" altLang="en-US" dirty="0" smtClean="0"/>
                            <a:t>서스펜션 강성</a:t>
                          </a:r>
                          <a:r>
                            <a:rPr lang="en-US" altLang="ko-KR" dirty="0" smtClean="0"/>
                            <a:t>)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29.7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err="1" smtClean="0"/>
                            <a:t>kN</a:t>
                          </a:r>
                          <a:r>
                            <a:rPr lang="en-US" altLang="ko-KR" dirty="0" smtClean="0"/>
                            <a:t>/m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451894">
                    <a:tc>
                      <a:txBody>
                        <a:bodyPr/>
                        <a:lstStyle/>
                        <a:p>
                          <a:pPr marL="0" marR="0" lvl="0" indent="0" algn="l" defTabSz="914309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altLang="ko-K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b="1" dirty="0" smtClean="0">
                              <a:solidFill>
                                <a:srgbClr val="FF0000"/>
                              </a:solidFill>
                            </a:rPr>
                            <a:t>(</a:t>
                          </a:r>
                          <a:r>
                            <a:rPr lang="ko-KR" altLang="en-US" b="1" dirty="0" err="1" smtClean="0">
                              <a:solidFill>
                                <a:srgbClr val="FF0000"/>
                              </a:solidFill>
                            </a:rPr>
                            <a:t>댐핑</a:t>
                          </a:r>
                          <a:r>
                            <a:rPr lang="ko-KR" altLang="en-US" b="1" dirty="0" smtClean="0">
                              <a:solidFill>
                                <a:srgbClr val="FF0000"/>
                              </a:solidFill>
                            </a:rPr>
                            <a:t> 계수</a:t>
                          </a:r>
                          <a:r>
                            <a:rPr lang="en-US" altLang="ko-KR" b="1" dirty="0" smtClean="0">
                              <a:solidFill>
                                <a:srgbClr val="FF0000"/>
                              </a:solidFill>
                            </a:rPr>
                            <a:t>)</a:t>
                          </a:r>
                          <a:endParaRPr lang="ko-KR" altLang="en-US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 smtClean="0">
                              <a:solidFill>
                                <a:srgbClr val="FF0000"/>
                              </a:solidFill>
                            </a:rPr>
                            <a:t>2622</a:t>
                          </a:r>
                          <a:endParaRPr lang="ko-KR" altLang="en-US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 smtClean="0">
                              <a:solidFill>
                                <a:srgbClr val="FF0000"/>
                              </a:solidFill>
                            </a:rPr>
                            <a:t>Ns/m</a:t>
                          </a:r>
                          <a:endParaRPr lang="ko-KR" altLang="en-US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116" name="표 41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4362652"/>
                  </p:ext>
                </p:extLst>
              </p:nvPr>
            </p:nvGraphicFramePr>
            <p:xfrm>
              <a:off x="15576608" y="10148397"/>
              <a:ext cx="4450715" cy="27113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00627"/>
                    <a:gridCol w="1333726"/>
                    <a:gridCol w="916362"/>
                  </a:tblGrid>
                  <a:tr h="451894"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dirty="0" smtClean="0"/>
                            <a:t>Parameter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dirty="0" smtClean="0"/>
                            <a:t>Magnitude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latinLnBrk="1"/>
                          <a:r>
                            <a:rPr lang="en-US" altLang="ko-KR" dirty="0" smtClean="0"/>
                            <a:t>Units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45189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0">
                          <a:blip r:embed="rId18"/>
                          <a:stretch>
                            <a:fillRect l="-277" t="-105333" r="-103601" b="-398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55.5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kg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45189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0">
                          <a:blip r:embed="rId18"/>
                          <a:stretch>
                            <a:fillRect l="-277" t="-208108" r="-103601" b="-3040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451.8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kg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45189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0">
                          <a:blip r:embed="rId18"/>
                          <a:stretch>
                            <a:fillRect l="-277" t="-308108" r="-103601" b="-2040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250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err="1" smtClean="0"/>
                            <a:t>kN</a:t>
                          </a:r>
                          <a:r>
                            <a:rPr lang="en-US" altLang="ko-KR" dirty="0" smtClean="0"/>
                            <a:t>/m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45189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0">
                          <a:blip r:embed="rId18"/>
                          <a:stretch>
                            <a:fillRect l="-277" t="-402667" r="-103601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29.7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err="1" smtClean="0"/>
                            <a:t>kN</a:t>
                          </a:r>
                          <a:r>
                            <a:rPr lang="en-US" altLang="ko-KR" dirty="0" smtClean="0"/>
                            <a:t>/m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45189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0">
                          <a:blip r:embed="rId18"/>
                          <a:stretch>
                            <a:fillRect l="-277" t="-509459" r="-103601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 smtClean="0">
                              <a:solidFill>
                                <a:srgbClr val="FF0000"/>
                              </a:solidFill>
                            </a:rPr>
                            <a:t>2622</a:t>
                          </a:r>
                          <a:endParaRPr lang="ko-KR" altLang="en-US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 smtClean="0">
                              <a:solidFill>
                                <a:srgbClr val="FF0000"/>
                              </a:solidFill>
                            </a:rPr>
                            <a:t>Ns/m</a:t>
                          </a:r>
                          <a:endParaRPr lang="ko-KR" altLang="en-US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25" name="TextBox 124"/>
          <p:cNvSpPr txBox="1"/>
          <p:nvPr/>
        </p:nvSpPr>
        <p:spPr>
          <a:xfrm>
            <a:off x="12143408" y="13789448"/>
            <a:ext cx="2737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/>
              <a:t>&lt;Quarter car </a:t>
            </a:r>
            <a:r>
              <a:rPr lang="ko-KR" altLang="en-US" sz="2000" dirty="0" smtClean="0"/>
              <a:t>모델</a:t>
            </a:r>
            <a:r>
              <a:rPr lang="en-US" altLang="ko-KR" sz="2000" dirty="0" smtClean="0"/>
              <a:t>&gt;</a:t>
            </a:r>
            <a:endParaRPr lang="ko-KR" altLang="en-US" sz="2000" dirty="0"/>
          </a:p>
        </p:txBody>
      </p:sp>
      <p:sp>
        <p:nvSpPr>
          <p:cNvPr id="126" name="TextBox 125"/>
          <p:cNvSpPr txBox="1"/>
          <p:nvPr/>
        </p:nvSpPr>
        <p:spPr>
          <a:xfrm>
            <a:off x="16664587" y="12979005"/>
            <a:ext cx="24832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&lt;</a:t>
            </a:r>
            <a:r>
              <a:rPr lang="ko-KR" altLang="en-US" sz="2000" dirty="0" smtClean="0"/>
              <a:t>모델 내 매개변수</a:t>
            </a:r>
            <a:r>
              <a:rPr lang="en-US" altLang="ko-KR" sz="2000" dirty="0" smtClean="0"/>
              <a:t>&gt;</a:t>
            </a:r>
            <a:endParaRPr lang="ko-KR" altLang="en-US" sz="2000" dirty="0"/>
          </a:p>
        </p:txBody>
      </p:sp>
      <p:sp>
        <p:nvSpPr>
          <p:cNvPr id="127" name="TextBox 126"/>
          <p:cNvSpPr txBox="1"/>
          <p:nvPr/>
        </p:nvSpPr>
        <p:spPr>
          <a:xfrm>
            <a:off x="13007471" y="16177920"/>
            <a:ext cx="1699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&lt;</a:t>
            </a:r>
            <a:r>
              <a:rPr lang="ko-KR" altLang="en-US" sz="2000" dirty="0" smtClean="0"/>
              <a:t>노면 형태</a:t>
            </a:r>
            <a:r>
              <a:rPr lang="en-US" altLang="ko-KR" sz="2000" dirty="0" smtClean="0"/>
              <a:t>&gt;</a:t>
            </a:r>
            <a:endParaRPr lang="ko-KR" altLang="en-US" sz="2000" dirty="0"/>
          </a:p>
        </p:txBody>
      </p:sp>
      <p:sp>
        <p:nvSpPr>
          <p:cNvPr id="128" name="TextBox 127"/>
          <p:cNvSpPr txBox="1"/>
          <p:nvPr/>
        </p:nvSpPr>
        <p:spPr>
          <a:xfrm>
            <a:off x="17211889" y="16183464"/>
            <a:ext cx="2431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&lt;</a:t>
            </a:r>
            <a:r>
              <a:rPr lang="ko-KR" altLang="en-US" sz="2000" dirty="0" err="1" smtClean="0"/>
              <a:t>댐퍼</a:t>
            </a:r>
            <a:r>
              <a:rPr lang="ko-KR" altLang="en-US" sz="2000" dirty="0" smtClean="0"/>
              <a:t> 특성 비교</a:t>
            </a:r>
            <a:r>
              <a:rPr lang="en-US" altLang="ko-KR" sz="2000" dirty="0" smtClean="0"/>
              <a:t>&gt;</a:t>
            </a:r>
            <a:endParaRPr lang="ko-KR" altLang="en-US" sz="2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1370262" y="9327740"/>
            <a:ext cx="6363957" cy="555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en-US" altLang="ko-K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Quarter Car Simulation</a:t>
            </a:r>
            <a:endParaRPr lang="en-US" altLang="ko-KR" sz="3000" i="1" dirty="0" smtClean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직사각형 133"/>
              <p:cNvSpPr/>
              <p:nvPr/>
            </p:nvSpPr>
            <p:spPr>
              <a:xfrm>
                <a:off x="2123691" y="19979692"/>
                <a:ext cx="8201385" cy="9430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𝑟𝑒𝑏𝑜𝑢𝑛𝑑</m:t>
                          </m:r>
                        </m:sub>
                      </m:sSub>
                      <m:r>
                        <a:rPr lang="en-US" altLang="ko-KR" i="1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𝑠𝑡𝑎𝑡𝑖𝑐</m:t>
                          </m:r>
                        </m:sub>
                      </m:sSub>
                      <m:r>
                        <a:rPr lang="en-US" altLang="ko-KR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o-KR" altLang="en-US" i="1" dirty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en-US" altLang="ko-KR" i="1" dirty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𝑝𝑡</m:t>
                              </m:r>
                            </m:sub>
                          </m:s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𝑟𝑜𝑑</m:t>
                              </m:r>
                            </m:sub>
                          </m:sSub>
                        </m:e>
                      </m:d>
                      <m:r>
                        <a:rPr lang="en-US" altLang="ko-KR" i="1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𝑓𝑟𝑖𝑐𝑡𝑖𝑜𝑛</m:t>
                          </m:r>
                        </m:sub>
                      </m:sSub>
                      <m:r>
                        <a:rPr lang="en-US" altLang="ko-KR" i="1" dirty="0">
                          <a:latin typeface="Cambria Math" panose="02040503050406030204" pitchFamily="18" charset="0"/>
                        </a:rPr>
                        <m:t>𝑠𝑔𝑛</m:t>
                      </m:r>
                      <m:acc>
                        <m:accPr>
                          <m:chr m:val="̇"/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altLang="ko-KR" b="1" dirty="0"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𝑐𝑜𝑚𝑝𝑟𝑒𝑠𝑠𝑖𝑜𝑛</m:t>
                        </m:r>
                      </m:sub>
                    </m:sSub>
                    <m:r>
                      <a:rPr lang="en-US" altLang="ko-KR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𝑠𝑡𝑎𝑡𝑖𝑐</m:t>
                        </m:r>
                      </m:sub>
                    </m:sSub>
                    <m:r>
                      <a:rPr lang="en-US" altLang="ko-KR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ko-KR" altLang="en-US" i="1" dirty="0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𝑝𝑡</m:t>
                            </m:r>
                          </m:sub>
                        </m:sSub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𝑟𝑜𝑑</m:t>
                            </m:r>
                          </m:sub>
                        </m:sSub>
                      </m:e>
                    </m:d>
                    <m:r>
                      <a:rPr lang="en-US" altLang="ko-KR" i="1" dirty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𝑓𝑟𝑖𝑐𝑡𝑖𝑜𝑛</m:t>
                        </m:r>
                      </m:sub>
                    </m:sSub>
                    <m:r>
                      <a:rPr lang="en-US" altLang="ko-KR" i="1" dirty="0">
                        <a:latin typeface="Cambria Math" panose="02040503050406030204" pitchFamily="18" charset="0"/>
                      </a:rPr>
                      <m:t>𝑠𝑔𝑛</m:t>
                    </m:r>
                    <m:acc>
                      <m:accPr>
                        <m:chr m:val="̇"/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altLang="ko-KR" dirty="0" smtClean="0"/>
                  <a:t> 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134" name="직사각형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691" y="19979692"/>
                <a:ext cx="8201385" cy="943079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직사각형 134"/>
              <p:cNvSpPr/>
              <p:nvPr/>
            </p:nvSpPr>
            <p:spPr>
              <a:xfrm>
                <a:off x="2023787" y="19535497"/>
                <a:ext cx="2504618" cy="4602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𝐷𝑎𝑚𝑝𝑒𝑟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𝐹𝑜𝑟𝑐𝑒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35" name="직사각형 1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787" y="19535497"/>
                <a:ext cx="2504618" cy="460242"/>
              </a:xfrm>
              <a:prstGeom prst="rect">
                <a:avLst/>
              </a:prstGeom>
              <a:blipFill rotWithShape="0">
                <a:blip r:embed="rId22"/>
                <a:stretch>
                  <a:fillRect l="-3406" t="-4000" b="-28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8" name="직사각형 147"/>
          <p:cNvSpPr/>
          <p:nvPr/>
        </p:nvSpPr>
        <p:spPr>
          <a:xfrm>
            <a:off x="11399920" y="27397340"/>
            <a:ext cx="8718920" cy="5882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latinLnBrk="1" hangingPunct="1">
              <a:defRPr/>
            </a:pP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결  </a:t>
            </a:r>
            <a:r>
              <a:rPr lang="ko-KR" altLang="en-US" sz="3200" dirty="0" err="1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론</a:t>
            </a:r>
            <a:endParaRPr lang="ko-KR" altLang="en-US" sz="3200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11364625" y="28041048"/>
            <a:ext cx="8256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단통형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댐퍼의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비션형</a:t>
            </a:r>
            <a:r>
              <a:rPr lang="ko-KR" altLang="en-US" dirty="0" smtClean="0"/>
              <a:t> 특성을 고려한 </a:t>
            </a:r>
            <a:r>
              <a:rPr lang="ko-KR" altLang="en-US" dirty="0" smtClean="0"/>
              <a:t>모델링</a:t>
            </a:r>
            <a:endParaRPr lang="en-US" altLang="ko-KR" dirty="0" smtClean="0"/>
          </a:p>
        </p:txBody>
      </p:sp>
      <p:sp>
        <p:nvSpPr>
          <p:cNvPr id="150" name="직사각형 149"/>
          <p:cNvSpPr/>
          <p:nvPr/>
        </p:nvSpPr>
        <p:spPr>
          <a:xfrm>
            <a:off x="11358547" y="28924444"/>
            <a:ext cx="8256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dirty="0" smtClean="0"/>
              <a:t>설계인자 변화에 따른 차량 동적 응답 영향도 분석 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직사각형 171"/>
              <p:cNvSpPr/>
              <p:nvPr/>
            </p:nvSpPr>
            <p:spPr>
              <a:xfrm>
                <a:off x="2267429" y="25760833"/>
                <a:ext cx="7577576" cy="1602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𝑠𝑚𝑜𝑜𝑡h</m:t>
                          </m:r>
                        </m:sub>
                      </m:sSub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i="1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  <m:t>𝑡𝑜𝑡</m:t>
                                  </m:r>
                                </m:sub>
                              </m:s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𝑜𝑝𝑒𝑛</m:t>
                              </m:r>
                            </m:sub>
                          </m:sSub>
                          <m:r>
                            <a:rPr lang="en-US" altLang="ko-KR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altLang="ko-KR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i="1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  <m:t>𝑡𝑜𝑡</m:t>
                                  </m:r>
                                </m:sub>
                              </m:s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𝑐𝑙𝑜𝑠𝑒𝑑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ctrlPr>
                                <a:rPr lang="ko-KR" alt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deg>
                            <m:e>
                              <m:rad>
                                <m:radPr>
                                  <m:degHide m:val="on"/>
                                  <m:ctrlP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altLang="ko-KR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altLang="ko-KR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ko-KR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altLang="ko-KR" i="1" dirty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ko-KR" alt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  <m:r>
                                                    <a:rPr lang="en-US" altLang="ko-KR" i="1">
                                                      <a:latin typeface="Cambria Math" panose="02040503050406030204" pitchFamily="18" charset="0"/>
                                                    </a:rPr>
                                                    <m:t>𝑝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ko-KR" i="1" dirty="0">
                                                      <a:latin typeface="Cambria Math" panose="02040503050406030204" pitchFamily="18" charset="0"/>
                                                    </a:rPr>
                                                    <m:t>𝑡𝑜𝑡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altLang="ko-KR" i="1" dirty="0">
                                                  <a:latin typeface="Cambria Math" panose="02040503050406030204" pitchFamily="18" charset="0"/>
                                                </a:rPr>
                                                <m:t>|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i="1" dirty="0">
                                                  <a:latin typeface="Cambria Math" panose="02040503050406030204" pitchFamily="18" charset="0"/>
                                                </a:rPr>
                                                <m:t>𝑜𝑝𝑒𝑛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ko-KR" i="1" dirty="0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p>
                                  </m:sSup>
                                  <m:r>
                                    <a:rPr lang="en-US" altLang="ko-KR" i="1" dirty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altLang="ko-KR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altLang="ko-KR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ko-KR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altLang="ko-KR" i="1" dirty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ko-KR" alt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  <m:r>
                                                    <a:rPr lang="en-US" altLang="ko-KR" i="1">
                                                      <a:latin typeface="Cambria Math" panose="02040503050406030204" pitchFamily="18" charset="0"/>
                                                    </a:rPr>
                                                    <m:t>𝑝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ko-KR" i="1" dirty="0">
                                                      <a:latin typeface="Cambria Math" panose="02040503050406030204" pitchFamily="18" charset="0"/>
                                                    </a:rPr>
                                                    <m:t>𝑡𝑜𝑡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altLang="ko-KR" i="1" dirty="0">
                                                  <a:latin typeface="Cambria Math" panose="02040503050406030204" pitchFamily="18" charset="0"/>
                                                </a:rPr>
                                                <m:t>|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i="1" dirty="0">
                                                  <a:latin typeface="Cambria Math" panose="02040503050406030204" pitchFamily="18" charset="0"/>
                                                </a:rPr>
                                                <m:t>𝑐𝑙𝑜𝑠𝑒𝑑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ko-KR" i="1" dirty="0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rad>
                        </m:den>
                      </m:f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72" name="직사각형 1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429" y="25760833"/>
                <a:ext cx="7577576" cy="1602105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3" name="직사각형 172"/>
          <p:cNvSpPr/>
          <p:nvPr/>
        </p:nvSpPr>
        <p:spPr>
          <a:xfrm>
            <a:off x="2068792" y="25255467"/>
            <a:ext cx="6670005" cy="462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dirty="0" smtClean="0"/>
              <a:t>Smooth Transition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/>
              <p:cNvSpPr txBox="1"/>
              <p:nvPr/>
            </p:nvSpPr>
            <p:spPr>
              <a:xfrm>
                <a:off x="11896408" y="11970301"/>
                <a:ext cx="1551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ko-KR" altLang="en-US" sz="2000" dirty="0"/>
              </a:p>
            </p:txBody>
          </p:sp>
        </mc:Choice>
        <mc:Fallback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6408" y="11970301"/>
                <a:ext cx="1551600" cy="400110"/>
              </a:xfrm>
              <a:prstGeom prst="rect">
                <a:avLst/>
              </a:prstGeom>
              <a:blipFill rotWithShape="0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3" name="TextBox 182"/>
              <p:cNvSpPr txBox="1"/>
              <p:nvPr/>
            </p:nvSpPr>
            <p:spPr>
              <a:xfrm>
                <a:off x="11874533" y="10216866"/>
                <a:ext cx="1551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ko-KR" altLang="en-US" sz="2000" dirty="0"/>
              </a:p>
            </p:txBody>
          </p:sp>
        </mc:Choice>
        <mc:Fallback>
          <p:sp>
            <p:nvSpPr>
              <p:cNvPr id="183" name="TextBox 1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4533" y="10216866"/>
                <a:ext cx="1551600" cy="400110"/>
              </a:xfrm>
              <a:prstGeom prst="rect">
                <a:avLst/>
              </a:prstGeom>
              <a:blipFill rotWithShape="0">
                <a:blip r:embed="rId30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직사각형 83"/>
          <p:cNvSpPr/>
          <p:nvPr/>
        </p:nvSpPr>
        <p:spPr>
          <a:xfrm>
            <a:off x="11364625" y="28453809"/>
            <a:ext cx="8738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dirty="0"/>
              <a:t>실험과 시뮬레이션 결과 비교를 통해 개발 모델 </a:t>
            </a:r>
            <a:r>
              <a:rPr lang="ko-KR" altLang="en-US" dirty="0" smtClean="0"/>
              <a:t>타당성 확인</a:t>
            </a:r>
            <a:endParaRPr lang="ko-KR" altLang="en-US" dirty="0"/>
          </a:p>
        </p:txBody>
      </p:sp>
      <p:pic>
        <p:nvPicPr>
          <p:cNvPr id="90" name="그림 89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8399338" y="25271064"/>
            <a:ext cx="2626128" cy="2200601"/>
          </a:xfrm>
          <a:prstGeom prst="rect">
            <a:avLst/>
          </a:prstGeom>
        </p:spPr>
      </p:pic>
      <p:cxnSp>
        <p:nvCxnSpPr>
          <p:cNvPr id="3" name="직선 연결선 2"/>
          <p:cNvCxnSpPr/>
          <p:nvPr/>
        </p:nvCxnSpPr>
        <p:spPr>
          <a:xfrm flipH="1">
            <a:off x="4556105" y="17254107"/>
            <a:ext cx="331261" cy="6760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2064255" y="19124969"/>
            <a:ext cx="981562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/>
              <a:t>※ Ref</a:t>
            </a:r>
            <a:r>
              <a:rPr lang="en-US" altLang="ko-KR" sz="1200" dirty="0" smtClean="0"/>
              <a:t>. : </a:t>
            </a:r>
            <a:r>
              <a:rPr lang="en-US" altLang="ko-KR" sz="1200" dirty="0" smtClean="0"/>
              <a:t>Adrian, S. and David, </a:t>
            </a:r>
            <a:r>
              <a:rPr lang="en-US" altLang="ko-KR" sz="1200" dirty="0" err="1" smtClean="0"/>
              <a:t>C.,“The</a:t>
            </a:r>
            <a:r>
              <a:rPr lang="en-US" altLang="ko-KR" sz="1200" dirty="0" smtClean="0"/>
              <a:t> Influence of Damper Properties on Vehicle Dynamic </a:t>
            </a:r>
            <a:r>
              <a:rPr lang="en-US" altLang="ko-KR" sz="1200" dirty="0" err="1" smtClean="0"/>
              <a:t>Behaviour</a:t>
            </a:r>
            <a:r>
              <a:rPr lang="en-US" altLang="ko-KR" sz="1200" dirty="0" smtClean="0"/>
              <a:t>”, SAE, 2002.</a:t>
            </a:r>
            <a:endParaRPr lang="ko-KR" altLang="en-US" sz="1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11304013" y="4337495"/>
            <a:ext cx="795668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en-US" altLang="ko-K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Damper Test</a:t>
            </a:r>
            <a:endParaRPr lang="en-US" altLang="ko-KR" sz="3000" i="1" dirty="0" smtClean="0">
              <a:latin typeface="Cambria Math" panose="02040503050406030204" pitchFamily="18" charset="0"/>
            </a:endParaRPr>
          </a:p>
          <a:p>
            <a:r>
              <a:rPr lang="en-US" altLang="ko-KR" sz="2000" dirty="0" smtClean="0">
                <a:latin typeface="Cambria Math" panose="02040503050406030204" pitchFamily="18" charset="0"/>
              </a:rPr>
              <a:t>    </a:t>
            </a:r>
            <a:r>
              <a:rPr lang="en-US" altLang="ko-KR" sz="2000" dirty="0" smtClean="0"/>
              <a:t>※</a:t>
            </a:r>
            <a:r>
              <a:rPr lang="en-US" altLang="ko-KR" sz="2000" dirty="0" smtClean="0">
                <a:latin typeface="Cambria Math" panose="02040503050406030204" pitchFamily="18" charset="0"/>
              </a:rPr>
              <a:t> </a:t>
            </a:r>
            <a:r>
              <a:rPr lang="ko-KR" altLang="en-US" sz="2000" dirty="0" smtClean="0">
                <a:latin typeface="Cambria Math" panose="02040503050406030204" pitchFamily="18" charset="0"/>
              </a:rPr>
              <a:t>실험 조건</a:t>
            </a:r>
            <a:endParaRPr lang="en-US" altLang="ko-KR" sz="2000" dirty="0" smtClean="0">
              <a:latin typeface="Cambria Math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ko-KR" dirty="0" smtClean="0">
              <a:latin typeface="Cambria Math" panose="02040503050406030204" pitchFamily="18" charset="0"/>
            </a:endParaRPr>
          </a:p>
        </p:txBody>
      </p:sp>
      <p:pic>
        <p:nvPicPr>
          <p:cNvPr id="36" name="그림 35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6023641" y="13839771"/>
            <a:ext cx="4288207" cy="2370945"/>
          </a:xfrm>
          <a:prstGeom prst="rect">
            <a:avLst/>
          </a:prstGeom>
        </p:spPr>
      </p:pic>
      <p:grpSp>
        <p:nvGrpSpPr>
          <p:cNvPr id="32" name="그룹 31"/>
          <p:cNvGrpSpPr/>
          <p:nvPr/>
        </p:nvGrpSpPr>
        <p:grpSpPr>
          <a:xfrm>
            <a:off x="7402355" y="12377135"/>
            <a:ext cx="2743265" cy="2767784"/>
            <a:chOff x="8191511" y="12435562"/>
            <a:chExt cx="2743265" cy="2767784"/>
          </a:xfrm>
        </p:grpSpPr>
        <p:grpSp>
          <p:nvGrpSpPr>
            <p:cNvPr id="92" name="그룹 91"/>
            <p:cNvGrpSpPr/>
            <p:nvPr/>
          </p:nvGrpSpPr>
          <p:grpSpPr>
            <a:xfrm>
              <a:off x="8231280" y="12435562"/>
              <a:ext cx="2703496" cy="2767784"/>
              <a:chOff x="6254257" y="15055747"/>
              <a:chExt cx="2683113" cy="2746916"/>
            </a:xfrm>
          </p:grpSpPr>
          <p:pic>
            <p:nvPicPr>
              <p:cNvPr id="106" name="그림 105"/>
              <p:cNvPicPr>
                <a:picLocks noChangeAspect="1"/>
              </p:cNvPicPr>
              <p:nvPr/>
            </p:nvPicPr>
            <p:blipFill rotWithShape="1">
              <a:blip r:embed="rId33"/>
              <a:srcRect l="100000" r="-39938"/>
              <a:stretch/>
            </p:blipFill>
            <p:spPr>
              <a:xfrm>
                <a:off x="6254257" y="15055747"/>
                <a:ext cx="1655803" cy="2746916"/>
              </a:xfrm>
              <a:prstGeom prst="rect">
                <a:avLst/>
              </a:prstGeom>
            </p:spPr>
          </p:pic>
          <p:pic>
            <p:nvPicPr>
              <p:cNvPr id="107" name="그림 106"/>
              <p:cNvPicPr>
                <a:picLocks noChangeAspect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254257" y="15055748"/>
                <a:ext cx="2683113" cy="2743862"/>
              </a:xfrm>
              <a:prstGeom prst="rect">
                <a:avLst/>
              </a:prstGeom>
            </p:spPr>
          </p:pic>
        </p:grpSp>
        <p:cxnSp>
          <p:nvCxnSpPr>
            <p:cNvPr id="93" name="직선 화살표 연결선 92"/>
            <p:cNvCxnSpPr/>
            <p:nvPr/>
          </p:nvCxnSpPr>
          <p:spPr>
            <a:xfrm>
              <a:off x="8922638" y="13728987"/>
              <a:ext cx="997632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8767966" y="13367480"/>
              <a:ext cx="770897" cy="341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Cambria Math" panose="02040503050406030204" pitchFamily="18" charset="0"/>
                </a:rPr>
                <a:t>closed</a:t>
              </a:r>
              <a:endParaRPr lang="ko-KR" altLang="en-US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 Math" panose="02040503050406030204" pitchFamily="18" charset="0"/>
              </a:endParaRPr>
            </a:p>
          </p:txBody>
        </p:sp>
        <p:cxnSp>
          <p:nvCxnSpPr>
            <p:cNvPr id="95" name="직선 화살표 연결선 94"/>
            <p:cNvCxnSpPr/>
            <p:nvPr/>
          </p:nvCxnSpPr>
          <p:spPr>
            <a:xfrm>
              <a:off x="9920270" y="13728987"/>
              <a:ext cx="577704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직선 화살표 연결선 96"/>
            <p:cNvCxnSpPr/>
            <p:nvPr/>
          </p:nvCxnSpPr>
          <p:spPr>
            <a:xfrm flipH="1">
              <a:off x="8310456" y="14031758"/>
              <a:ext cx="61218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8191511" y="12790489"/>
              <a:ext cx="770897" cy="341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Cambria Math" panose="02040503050406030204" pitchFamily="18" charset="0"/>
                </a:rPr>
                <a:t>open</a:t>
              </a:r>
              <a:endParaRPr lang="ko-KR" altLang="en-US" sz="16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 Math" panose="02040503050406030204" pitchFamily="18" charset="0"/>
              </a:endParaRPr>
            </a:p>
          </p:txBody>
        </p:sp>
        <p:cxnSp>
          <p:nvCxnSpPr>
            <p:cNvPr id="103" name="직선 연결선 102"/>
            <p:cNvCxnSpPr>
              <a:stCxn id="100" idx="2"/>
            </p:cNvCxnSpPr>
            <p:nvPr/>
          </p:nvCxnSpPr>
          <p:spPr>
            <a:xfrm>
              <a:off x="8576960" y="13131615"/>
              <a:ext cx="32244" cy="830265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직선 연결선 103"/>
            <p:cNvCxnSpPr/>
            <p:nvPr/>
          </p:nvCxnSpPr>
          <p:spPr>
            <a:xfrm>
              <a:off x="9856534" y="12807245"/>
              <a:ext cx="300994" cy="8892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9538864" y="12442344"/>
              <a:ext cx="770897" cy="341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Cambria Math" panose="02040503050406030204" pitchFamily="18" charset="0"/>
                </a:rPr>
                <a:t>open</a:t>
              </a:r>
              <a:endParaRPr lang="ko-KR" altLang="en-US" sz="16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 Math" panose="02040503050406030204" pitchFamily="18" charset="0"/>
              </a:endParaRPr>
            </a:p>
          </p:txBody>
        </p:sp>
      </p:grpSp>
      <p:pic>
        <p:nvPicPr>
          <p:cNvPr id="2" name="그림 1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7191414" y="16325227"/>
            <a:ext cx="3559978" cy="2376078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7191414" y="16324509"/>
            <a:ext cx="3556589" cy="2380832"/>
          </a:xfrm>
          <a:prstGeom prst="rect">
            <a:avLst/>
          </a:prstGeom>
          <a:noFill/>
          <a:ln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 flipH="1">
            <a:off x="4346560" y="16312479"/>
            <a:ext cx="2817802" cy="1067469"/>
          </a:xfrm>
          <a:prstGeom prst="line">
            <a:avLst/>
          </a:prstGeom>
          <a:ln w="19050">
            <a:solidFill>
              <a:srgbClr val="33333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/>
          <p:cNvCxnSpPr/>
          <p:nvPr/>
        </p:nvCxnSpPr>
        <p:spPr>
          <a:xfrm flipH="1" flipV="1">
            <a:off x="4338566" y="18061872"/>
            <a:ext cx="2825796" cy="632226"/>
          </a:xfrm>
          <a:prstGeom prst="line">
            <a:avLst/>
          </a:prstGeom>
          <a:ln w="19050">
            <a:solidFill>
              <a:srgbClr val="33333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그림 45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11348779" y="5978318"/>
            <a:ext cx="4128972" cy="3146278"/>
          </a:xfrm>
          <a:prstGeom prst="rect">
            <a:avLst/>
          </a:prstGeom>
        </p:spPr>
      </p:pic>
      <p:sp>
        <p:nvSpPr>
          <p:cNvPr id="121" name="TextBox 120"/>
          <p:cNvSpPr txBox="1"/>
          <p:nvPr/>
        </p:nvSpPr>
        <p:spPr>
          <a:xfrm>
            <a:off x="13136630" y="6727403"/>
            <a:ext cx="1716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&lt;</a:t>
            </a:r>
            <a:r>
              <a:rPr lang="ko-KR" altLang="en-US" sz="2000" dirty="0" smtClean="0"/>
              <a:t>실험</a:t>
            </a:r>
            <a:r>
              <a:rPr lang="en-US" altLang="ko-KR" sz="2000" dirty="0" smtClean="0"/>
              <a:t>&gt;</a:t>
            </a:r>
            <a:endParaRPr lang="ko-KR" altLang="en-US" sz="2000" dirty="0"/>
          </a:p>
        </p:txBody>
      </p:sp>
      <p:pic>
        <p:nvPicPr>
          <p:cNvPr id="131" name="그림 1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55536" y="14252522"/>
            <a:ext cx="4816077" cy="1834067"/>
          </a:xfrm>
          <a:prstGeom prst="rect">
            <a:avLst/>
          </a:prstGeom>
        </p:spPr>
      </p:pic>
      <p:sp>
        <p:nvSpPr>
          <p:cNvPr id="48" name="직사각형 47"/>
          <p:cNvSpPr/>
          <p:nvPr/>
        </p:nvSpPr>
        <p:spPr>
          <a:xfrm>
            <a:off x="11686909" y="5128414"/>
            <a:ext cx="7123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800" dirty="0" err="1">
                <a:latin typeface="Cambria Math" panose="02040503050406030204" pitchFamily="18" charset="0"/>
              </a:rPr>
              <a:t>댐퍼</a:t>
            </a:r>
            <a:r>
              <a:rPr lang="ko-KR" altLang="en-US" sz="1800" dirty="0">
                <a:latin typeface="Cambria Math" panose="02040503050406030204" pitchFamily="18" charset="0"/>
              </a:rPr>
              <a:t> 모델의 비선형 특성을 검증하기 위해 주기적으로 </a:t>
            </a:r>
            <a:r>
              <a:rPr lang="ko-KR" altLang="en-US" sz="1800" dirty="0" smtClean="0">
                <a:latin typeface="Cambria Math" panose="02040503050406030204" pitchFamily="18" charset="0"/>
              </a:rPr>
              <a:t>피스톤 속도가</a:t>
            </a:r>
            <a:endParaRPr lang="en-US" altLang="ko-KR" sz="1800" dirty="0" smtClean="0">
              <a:latin typeface="Cambria Math" panose="02040503050406030204" pitchFamily="18" charset="0"/>
            </a:endParaRPr>
          </a:p>
          <a:p>
            <a:r>
              <a:rPr lang="ko-KR" altLang="en-US" sz="1800" dirty="0" smtClean="0">
                <a:latin typeface="Cambria Math" panose="02040503050406030204" pitchFamily="18" charset="0"/>
              </a:rPr>
              <a:t>바뀌는 </a:t>
            </a:r>
            <a:r>
              <a:rPr lang="ko-KR" altLang="en-US" sz="1800" dirty="0"/>
              <a:t>주파수 </a:t>
            </a:r>
            <a:r>
              <a:rPr lang="en-US" altLang="ko-KR" sz="1800" dirty="0"/>
              <a:t>1Hz, </a:t>
            </a:r>
            <a:r>
              <a:rPr lang="ko-KR" altLang="en-US" sz="1800" dirty="0"/>
              <a:t>진폭 </a:t>
            </a:r>
            <a:r>
              <a:rPr lang="en-US" altLang="ko-KR" sz="1800" dirty="0"/>
              <a:t>0.05</a:t>
            </a:r>
            <a:r>
              <a:rPr lang="ko-KR" altLang="en-US" sz="1800" dirty="0"/>
              <a:t>의 </a:t>
            </a:r>
            <a:r>
              <a:rPr lang="en-US" altLang="ko-KR" sz="1800" dirty="0"/>
              <a:t>sine wave</a:t>
            </a:r>
            <a:r>
              <a:rPr lang="ko-KR" altLang="en-US" sz="1800" dirty="0"/>
              <a:t> 입력을 가함</a:t>
            </a:r>
            <a:endParaRPr lang="en-US" altLang="ko-KR" sz="1800" dirty="0"/>
          </a:p>
        </p:txBody>
      </p:sp>
      <p:pic>
        <p:nvPicPr>
          <p:cNvPr id="54" name="그림 53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15874852" y="16726593"/>
            <a:ext cx="4500699" cy="207962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11052586" y="16726593"/>
            <a:ext cx="4704392" cy="2341768"/>
            <a:chOff x="11072618" y="16718975"/>
            <a:chExt cx="4704392" cy="2339190"/>
          </a:xfrm>
        </p:grpSpPr>
        <p:pic>
          <p:nvPicPr>
            <p:cNvPr id="53" name="그림 52"/>
            <p:cNvPicPr>
              <a:picLocks noChangeAspect="1"/>
            </p:cNvPicPr>
            <p:nvPr/>
          </p:nvPicPr>
          <p:blipFill>
            <a:blip r:embed="rId38"/>
            <a:stretch>
              <a:fillRect/>
            </a:stretch>
          </p:blipFill>
          <p:spPr>
            <a:xfrm>
              <a:off x="11072618" y="16718975"/>
              <a:ext cx="4704392" cy="2339190"/>
            </a:xfrm>
            <a:prstGeom prst="rect">
              <a:avLst/>
            </a:prstGeom>
          </p:spPr>
        </p:pic>
        <p:pic>
          <p:nvPicPr>
            <p:cNvPr id="57" name="그림 56"/>
            <p:cNvPicPr>
              <a:picLocks noChangeAspect="1"/>
            </p:cNvPicPr>
            <p:nvPr/>
          </p:nvPicPr>
          <p:blipFill rotWithShape="1">
            <a:blip r:embed="rId39"/>
            <a:srcRect l="62846" t="9208" r="14367" b="72818"/>
            <a:stretch/>
          </p:blipFill>
          <p:spPr>
            <a:xfrm>
              <a:off x="14429949" y="16918475"/>
              <a:ext cx="1051560" cy="428053"/>
            </a:xfrm>
            <a:prstGeom prst="rect">
              <a:avLst/>
            </a:prstGeom>
          </p:spPr>
        </p:pic>
      </p:grpSp>
      <p:sp>
        <p:nvSpPr>
          <p:cNvPr id="133" name="TextBox 132"/>
          <p:cNvSpPr txBox="1"/>
          <p:nvPr/>
        </p:nvSpPr>
        <p:spPr>
          <a:xfrm>
            <a:off x="13455057" y="18904879"/>
            <a:ext cx="5040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/>
              <a:t>&lt;</a:t>
            </a:r>
            <a:r>
              <a:rPr lang="ko-KR" altLang="en-US" sz="2000" dirty="0" smtClean="0"/>
              <a:t>타이어 하중</a:t>
            </a:r>
            <a:r>
              <a:rPr lang="en-US" altLang="ko-KR" sz="1800" dirty="0"/>
              <a:t>(</a:t>
            </a:r>
            <a:r>
              <a:rPr lang="en-US" altLang="ko-KR" sz="1800" dirty="0" err="1"/>
              <a:t>Kt</a:t>
            </a:r>
            <a:r>
              <a:rPr lang="en-US" altLang="ko-KR" sz="1800" dirty="0"/>
              <a:t>(x0-z1</a:t>
            </a:r>
            <a:r>
              <a:rPr lang="en-US" altLang="ko-KR" sz="1800" dirty="0" smtClean="0"/>
              <a:t>))</a:t>
            </a:r>
            <a:r>
              <a:rPr lang="ko-KR" altLang="en-US" sz="1800" dirty="0" smtClean="0"/>
              <a:t> </a:t>
            </a:r>
            <a:r>
              <a:rPr lang="ko-KR" altLang="en-US" sz="2000" dirty="0" smtClean="0"/>
              <a:t>변화 그래프</a:t>
            </a:r>
            <a:r>
              <a:rPr lang="en-US" altLang="ko-KR" sz="2000" dirty="0" smtClean="0"/>
              <a:t>&gt;</a:t>
            </a:r>
            <a:endParaRPr lang="ko-KR" altLang="en-US" sz="2000" dirty="0"/>
          </a:p>
        </p:txBody>
      </p:sp>
      <p:sp>
        <p:nvSpPr>
          <p:cNvPr id="136" name="TextBox 135"/>
          <p:cNvSpPr txBox="1"/>
          <p:nvPr/>
        </p:nvSpPr>
        <p:spPr>
          <a:xfrm>
            <a:off x="11724791" y="16919072"/>
            <a:ext cx="21324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참고문헌 결과</a:t>
            </a:r>
            <a:endParaRPr lang="ko-KR" altLang="en-US" sz="1400" dirty="0"/>
          </a:p>
        </p:txBody>
      </p:sp>
      <p:sp>
        <p:nvSpPr>
          <p:cNvPr id="137" name="직사각형 136"/>
          <p:cNvSpPr/>
          <p:nvPr/>
        </p:nvSpPr>
        <p:spPr>
          <a:xfrm>
            <a:off x="11348779" y="19624288"/>
            <a:ext cx="8770061" cy="58430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latinLnBrk="1" hangingPunct="1">
              <a:defRPr/>
            </a:pPr>
            <a:r>
              <a:rPr lang="ko-KR" altLang="en-US" sz="3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설계인자 영향도 분석</a:t>
            </a:r>
            <a:endParaRPr lang="ko-KR" altLang="en-US" sz="3200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66" name="그림 65"/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5416971" y="21334926"/>
            <a:ext cx="5156391" cy="2262146"/>
          </a:xfrm>
          <a:prstGeom prst="rect">
            <a:avLst/>
          </a:prstGeom>
        </p:spPr>
      </p:pic>
      <p:pic>
        <p:nvPicPr>
          <p:cNvPr id="67" name="그림 66"/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10911143" y="21326343"/>
            <a:ext cx="5044589" cy="2301818"/>
          </a:xfrm>
          <a:prstGeom prst="rect">
            <a:avLst/>
          </a:prstGeom>
        </p:spPr>
      </p:pic>
      <p:sp>
        <p:nvSpPr>
          <p:cNvPr id="141" name="TextBox 140"/>
          <p:cNvSpPr txBox="1"/>
          <p:nvPr/>
        </p:nvSpPr>
        <p:spPr>
          <a:xfrm>
            <a:off x="11346128" y="20323296"/>
            <a:ext cx="90294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※ </a:t>
            </a:r>
            <a:r>
              <a:rPr lang="ko-KR" altLang="en-US" sz="2000" dirty="0" smtClean="0"/>
              <a:t>시뮬레이션 조건</a:t>
            </a:r>
            <a:endParaRPr lang="en-US" altLang="ko-KR" sz="2000" dirty="0" smtClean="0"/>
          </a:p>
          <a:p>
            <a:r>
              <a:rPr lang="en-US" altLang="ko-KR" sz="1800" dirty="0"/>
              <a:t> </a:t>
            </a:r>
            <a:r>
              <a:rPr lang="en-US" altLang="ko-KR" sz="1800" dirty="0" smtClean="0"/>
              <a:t> ① </a:t>
            </a:r>
            <a:r>
              <a:rPr lang="ko-KR" altLang="en-US" sz="1800" dirty="0" err="1" smtClean="0"/>
              <a:t>차속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10 </a:t>
            </a:r>
            <a:r>
              <a:rPr lang="en-US" altLang="ko-KR" sz="1800" dirty="0" smtClean="0"/>
              <a:t>m/s</a:t>
            </a:r>
            <a:r>
              <a:rPr lang="ko-KR" altLang="en-US" sz="1800" dirty="0" smtClean="0"/>
              <a:t>로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상기 노면 주행 시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휠과</a:t>
            </a:r>
            <a:r>
              <a:rPr lang="ko-KR" altLang="en-US" sz="1800" dirty="0" smtClean="0"/>
              <a:t> 차체 간 상대 변위</a:t>
            </a:r>
            <a:r>
              <a:rPr lang="en-US" altLang="ko-KR" sz="1800" dirty="0" smtClean="0"/>
              <a:t>(z1-z2)</a:t>
            </a:r>
            <a:r>
              <a:rPr lang="ko-KR" altLang="en-US" sz="1800" dirty="0" smtClean="0"/>
              <a:t> 값 시뮬레이션</a:t>
            </a:r>
            <a:endParaRPr lang="en-US" altLang="ko-KR" sz="1800" dirty="0" smtClean="0"/>
          </a:p>
          <a:p>
            <a:r>
              <a:rPr lang="en-US" altLang="ko-KR" sz="1800" dirty="0"/>
              <a:t> </a:t>
            </a:r>
            <a:r>
              <a:rPr lang="en-US" altLang="ko-KR" sz="1800" dirty="0" smtClean="0"/>
              <a:t> ② </a:t>
            </a:r>
            <a:r>
              <a:rPr lang="ko-KR" altLang="en-US" sz="1800" dirty="0" smtClean="0"/>
              <a:t>피스톤 면적과 </a:t>
            </a:r>
            <a:r>
              <a:rPr lang="en-US" altLang="ko-KR" sz="1800" dirty="0" smtClean="0"/>
              <a:t>Blow </a:t>
            </a:r>
            <a:r>
              <a:rPr lang="ko-KR" altLang="en-US" sz="1800" dirty="0" smtClean="0"/>
              <a:t>밸브 개폐 시 압력 변동 시 최대 상대 변위 폭 영향도 분석 </a:t>
            </a:r>
            <a:r>
              <a:rPr lang="en-US" altLang="ko-KR" sz="1800" dirty="0" smtClean="0"/>
              <a:t> </a:t>
            </a:r>
            <a:endParaRPr lang="ko-KR" altLang="en-US" sz="1800" dirty="0"/>
          </a:p>
        </p:txBody>
      </p:sp>
      <p:sp>
        <p:nvSpPr>
          <p:cNvPr id="142" name="TextBox 141"/>
          <p:cNvSpPr txBox="1"/>
          <p:nvPr/>
        </p:nvSpPr>
        <p:spPr>
          <a:xfrm>
            <a:off x="10993720" y="23633724"/>
            <a:ext cx="5040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/>
              <a:t>&lt;</a:t>
            </a:r>
            <a:r>
              <a:rPr lang="ko-KR" altLang="en-US" sz="2000" dirty="0" smtClean="0"/>
              <a:t>피스톤 면적</a:t>
            </a:r>
            <a:r>
              <a:rPr lang="ko-KR" altLang="en-US" sz="1800" dirty="0" smtClean="0"/>
              <a:t> </a:t>
            </a:r>
            <a:r>
              <a:rPr lang="ko-KR" altLang="en-US" sz="2000" dirty="0" smtClean="0"/>
              <a:t>변화에 따른 상대 변위</a:t>
            </a:r>
            <a:r>
              <a:rPr lang="en-US" altLang="ko-KR" sz="2000" dirty="0" smtClean="0"/>
              <a:t>&gt;</a:t>
            </a:r>
            <a:endParaRPr lang="ko-KR" altLang="en-US" sz="2000" dirty="0"/>
          </a:p>
        </p:txBody>
      </p:sp>
      <p:sp>
        <p:nvSpPr>
          <p:cNvPr id="143" name="TextBox 142"/>
          <p:cNvSpPr txBox="1"/>
          <p:nvPr/>
        </p:nvSpPr>
        <p:spPr>
          <a:xfrm>
            <a:off x="15554291" y="23644559"/>
            <a:ext cx="5040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/>
              <a:t>&lt;</a:t>
            </a:r>
            <a:r>
              <a:rPr lang="ko-KR" altLang="en-US" sz="2000" dirty="0" smtClean="0"/>
              <a:t>밸브 압력 변화에 따른 상대 변위</a:t>
            </a:r>
            <a:r>
              <a:rPr lang="en-US" altLang="ko-KR" sz="2000" dirty="0" smtClean="0"/>
              <a:t>&gt;</a:t>
            </a:r>
            <a:endParaRPr lang="ko-KR" altLang="en-US" sz="2000" dirty="0"/>
          </a:p>
        </p:txBody>
      </p:sp>
      <p:sp>
        <p:nvSpPr>
          <p:cNvPr id="145" name="TextBox 144"/>
          <p:cNvSpPr txBox="1"/>
          <p:nvPr/>
        </p:nvSpPr>
        <p:spPr>
          <a:xfrm>
            <a:off x="11244247" y="26259857"/>
            <a:ext cx="9071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⇒ </a:t>
            </a:r>
            <a:r>
              <a:rPr lang="ko-KR" altLang="en-US" dirty="0" smtClean="0">
                <a:solidFill>
                  <a:srgbClr val="0070C0"/>
                </a:solidFill>
              </a:rPr>
              <a:t>피스톤 면적이 작을수록 최대 상대 변위 폭이 증가</a:t>
            </a:r>
            <a:r>
              <a:rPr lang="ko-KR" altLang="en-US" dirty="0" smtClean="0">
                <a:solidFill>
                  <a:srgbClr val="0070C0"/>
                </a:solidFill>
              </a:rPr>
              <a:t>하며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밸브 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r>
              <a:rPr lang="en-US" altLang="ko-KR" dirty="0">
                <a:solidFill>
                  <a:srgbClr val="0070C0"/>
                </a:solidFill>
              </a:rPr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   </a:t>
            </a:r>
            <a:r>
              <a:rPr lang="ko-KR" altLang="en-US" dirty="0" smtClean="0">
                <a:solidFill>
                  <a:srgbClr val="0070C0"/>
                </a:solidFill>
              </a:rPr>
              <a:t>압력의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경우 변화에 따른 영향도가 작음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endParaRPr lang="ko-KR" alt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8" name="표 6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45339292"/>
                  </p:ext>
                </p:extLst>
              </p:nvPr>
            </p:nvGraphicFramePr>
            <p:xfrm>
              <a:off x="11438053" y="24295253"/>
              <a:ext cx="4110615" cy="176048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35339"/>
                    <a:gridCol w="825092"/>
                    <a:gridCol w="825092"/>
                    <a:gridCol w="825092"/>
                  </a:tblGrid>
                  <a:tr h="457304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1" i="1" smtClean="0"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en-US" altLang="ko-KR" b="1" i="1" smtClean="0">
                                      <a:latin typeface="Cambria Math" panose="02040503050406030204" pitchFamily="18" charset="0"/>
                                    </a:rPr>
                                    <m:t>𝒑𝒕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dirty="0" smtClean="0"/>
                            <a:t>[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ko-K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b="1" i="1" smtClean="0">
                                      <a:latin typeface="Cambria Math" panose="02040503050406030204" pitchFamily="18" charset="0"/>
                                    </a:rPr>
                                    <m:t>𝒄𝒎</m:t>
                                  </m:r>
                                </m:e>
                                <m:sup>
                                  <m:r>
                                    <a:rPr lang="en-US" altLang="ko-K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altLang="ko-KR" dirty="0" smtClean="0"/>
                            <a:t>]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8.2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10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12</a:t>
                          </a:r>
                          <a:endParaRPr lang="ko-KR" altLang="en-US" dirty="0"/>
                        </a:p>
                      </a:txBody>
                      <a:tcPr anchor="ctr"/>
                    </a:tc>
                  </a:tr>
                  <a:tr h="434394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600" dirty="0" smtClean="0"/>
                            <a:t>최대변위</a:t>
                          </a:r>
                          <a:r>
                            <a:rPr lang="en-US" altLang="ko-KR" sz="1600" dirty="0" smtClean="0"/>
                            <a:t>[cm]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7.96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6.58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4.86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  <a:tr h="434394">
                    <a:tc>
                      <a:txBody>
                        <a:bodyPr/>
                        <a:lstStyle/>
                        <a:p>
                          <a:pPr marL="0" marR="0" lvl="0" indent="0" algn="ctr" defTabSz="914309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600" dirty="0" smtClean="0"/>
                            <a:t>최소변위</a:t>
                          </a:r>
                          <a:r>
                            <a:rPr lang="en-US" altLang="ko-KR" sz="1600" dirty="0" smtClean="0"/>
                            <a:t>[cm]</a:t>
                          </a:r>
                          <a:endParaRPr lang="ko-KR" altLang="en-US" sz="16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-8.52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-7.85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-6.92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  <a:tr h="434394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600" dirty="0" err="1" smtClean="0"/>
                            <a:t>상대변위폭</a:t>
                          </a:r>
                          <a:r>
                            <a:rPr lang="en-US" altLang="ko-KR" sz="1600" dirty="0" smtClean="0"/>
                            <a:t>[</a:t>
                          </a:r>
                          <a:r>
                            <a:rPr lang="en-US" altLang="ko-KR" sz="1600" dirty="0" smtClean="0"/>
                            <a:t>cm]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16.48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14.43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11.78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8" name="표 6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45339292"/>
                  </p:ext>
                </p:extLst>
              </p:nvPr>
            </p:nvGraphicFramePr>
            <p:xfrm>
              <a:off x="11438053" y="24295253"/>
              <a:ext cx="4110615" cy="176048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35339"/>
                    <a:gridCol w="825092"/>
                    <a:gridCol w="825092"/>
                    <a:gridCol w="825092"/>
                  </a:tblGrid>
                  <a:tr h="45730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 rotWithShape="0">
                          <a:blip r:embed="rId42"/>
                          <a:stretch>
                            <a:fillRect l="-372" t="-4000" r="-152416" b="-29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8.2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10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12</a:t>
                          </a:r>
                          <a:endParaRPr lang="ko-KR" altLang="en-US" dirty="0"/>
                        </a:p>
                      </a:txBody>
                      <a:tcPr anchor="ctr"/>
                    </a:tc>
                  </a:tr>
                  <a:tr h="434394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600" dirty="0" smtClean="0"/>
                            <a:t>최대변위</a:t>
                          </a:r>
                          <a:r>
                            <a:rPr lang="en-US" altLang="ko-KR" sz="1600" dirty="0" smtClean="0"/>
                            <a:t>[cm]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7.96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6.58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4.86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  <a:tr h="434394">
                    <a:tc>
                      <a:txBody>
                        <a:bodyPr/>
                        <a:lstStyle/>
                        <a:p>
                          <a:pPr marL="0" marR="0" lvl="0" indent="0" algn="ctr" defTabSz="914309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o-KR" altLang="en-US" sz="1600" dirty="0" smtClean="0"/>
                            <a:t>최소변위</a:t>
                          </a:r>
                          <a:r>
                            <a:rPr lang="en-US" altLang="ko-KR" sz="1600" dirty="0" smtClean="0"/>
                            <a:t>[cm]</a:t>
                          </a:r>
                          <a:endParaRPr lang="ko-KR" altLang="en-US" sz="16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-8.52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-7.85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-6.92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  <a:tr h="434394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600" dirty="0" err="1" smtClean="0"/>
                            <a:t>상대변위폭</a:t>
                          </a:r>
                          <a:r>
                            <a:rPr lang="en-US" altLang="ko-KR" sz="1600" dirty="0" smtClean="0"/>
                            <a:t>[</a:t>
                          </a:r>
                          <a:r>
                            <a:rPr lang="en-US" altLang="ko-KR" sz="1600" dirty="0" smtClean="0"/>
                            <a:t>cm]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16.48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14.43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11.78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46" name="표 14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0530263"/>
                  </p:ext>
                </p:extLst>
              </p:nvPr>
            </p:nvGraphicFramePr>
            <p:xfrm>
              <a:off x="16112436" y="24286329"/>
              <a:ext cx="4110615" cy="17694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35339"/>
                    <a:gridCol w="825092"/>
                    <a:gridCol w="825092"/>
                    <a:gridCol w="825092"/>
                  </a:tblGrid>
                  <a:tr h="442353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 xmlns:m="http://schemas.openxmlformats.org/officeDocument/2006/math">
                              <m:r>
                                <a:rPr lang="en-US" altLang="ko-K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1" i="1" smtClean="0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altLang="ko-KR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dirty="0" smtClean="0"/>
                            <a:t>[MPa]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0.54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0.68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0.82</a:t>
                          </a:r>
                          <a:endParaRPr lang="ko-KR" altLang="en-US" dirty="0"/>
                        </a:p>
                      </a:txBody>
                      <a:tcPr anchor="ctr"/>
                    </a:tc>
                  </a:tr>
                  <a:tr h="442353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600" dirty="0" smtClean="0"/>
                            <a:t>최대변위</a:t>
                          </a:r>
                          <a:r>
                            <a:rPr lang="en-US" altLang="ko-KR" sz="1600" dirty="0" smtClean="0"/>
                            <a:t>[cm]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6.94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6.58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6.22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  <a:tr h="442353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600" dirty="0" smtClean="0"/>
                            <a:t>최소변위 </a:t>
                          </a:r>
                          <a:r>
                            <a:rPr lang="en-US" altLang="ko-KR" sz="1600" dirty="0" smtClean="0"/>
                            <a:t>[cm]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-7.93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-7.85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-7.77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  <a:tr h="442353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600" dirty="0" err="1" smtClean="0"/>
                            <a:t>상대변위폭</a:t>
                          </a:r>
                          <a:r>
                            <a:rPr lang="en-US" altLang="ko-KR" sz="1600" dirty="0" smtClean="0"/>
                            <a:t>[</a:t>
                          </a:r>
                          <a:r>
                            <a:rPr lang="en-US" altLang="ko-KR" sz="1600" dirty="0" smtClean="0"/>
                            <a:t>cm]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14.87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14.43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13.99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46" name="표 14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0530263"/>
                  </p:ext>
                </p:extLst>
              </p:nvPr>
            </p:nvGraphicFramePr>
            <p:xfrm>
              <a:off x="16112436" y="24286329"/>
              <a:ext cx="4110615" cy="17694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35339"/>
                    <a:gridCol w="825092"/>
                    <a:gridCol w="825092"/>
                    <a:gridCol w="825092"/>
                  </a:tblGrid>
                  <a:tr h="442353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 rotWithShape="0">
                          <a:blip r:embed="rId43"/>
                          <a:stretch>
                            <a:fillRect l="-372" t="-1370" r="-152416" b="-3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0.54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0.68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0.82</a:t>
                          </a:r>
                          <a:endParaRPr lang="ko-KR" altLang="en-US" dirty="0"/>
                        </a:p>
                      </a:txBody>
                      <a:tcPr anchor="ctr"/>
                    </a:tc>
                  </a:tr>
                  <a:tr h="442353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600" dirty="0" smtClean="0"/>
                            <a:t>최대변위</a:t>
                          </a:r>
                          <a:r>
                            <a:rPr lang="en-US" altLang="ko-KR" sz="1600" dirty="0" smtClean="0"/>
                            <a:t>[cm]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6.94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6.58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6.22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  <a:tr h="442353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600" dirty="0" smtClean="0"/>
                            <a:t>최소변위 </a:t>
                          </a:r>
                          <a:r>
                            <a:rPr lang="en-US" altLang="ko-KR" sz="1600" dirty="0" smtClean="0"/>
                            <a:t>[cm]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-7.93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-7.85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-7.77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  <a:tr h="442353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ko-KR" altLang="en-US" sz="1600" dirty="0" err="1" smtClean="0"/>
                            <a:t>상대변위폭</a:t>
                          </a:r>
                          <a:r>
                            <a:rPr lang="en-US" altLang="ko-KR" sz="1600" dirty="0" smtClean="0"/>
                            <a:t>[</a:t>
                          </a:r>
                          <a:r>
                            <a:rPr lang="en-US" altLang="ko-KR" sz="1600" dirty="0" smtClean="0"/>
                            <a:t>cm]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14.87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14.43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13.99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cxnSp>
        <p:nvCxnSpPr>
          <p:cNvPr id="70" name="직선 화살표 연결선 69"/>
          <p:cNvCxnSpPr/>
          <p:nvPr/>
        </p:nvCxnSpPr>
        <p:spPr>
          <a:xfrm>
            <a:off x="13860102" y="21670143"/>
            <a:ext cx="0" cy="7453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/>
          <p:nvPr/>
        </p:nvCxnSpPr>
        <p:spPr>
          <a:xfrm>
            <a:off x="12522652" y="22415528"/>
            <a:ext cx="0" cy="79275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화살표 연결선 155"/>
          <p:cNvCxnSpPr/>
          <p:nvPr/>
        </p:nvCxnSpPr>
        <p:spPr>
          <a:xfrm>
            <a:off x="12960002" y="21670143"/>
            <a:ext cx="0" cy="1538136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/>
          <p:cNvCxnSpPr/>
          <p:nvPr/>
        </p:nvCxnSpPr>
        <p:spPr>
          <a:xfrm>
            <a:off x="12522652" y="23208279"/>
            <a:ext cx="52736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/>
          <p:cNvCxnSpPr/>
          <p:nvPr/>
        </p:nvCxnSpPr>
        <p:spPr>
          <a:xfrm>
            <a:off x="12869992" y="21670143"/>
            <a:ext cx="1124955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" name="TextBox 4095"/>
          <p:cNvSpPr txBox="1"/>
          <p:nvPr/>
        </p:nvSpPr>
        <p:spPr>
          <a:xfrm>
            <a:off x="13875935" y="21745607"/>
            <a:ext cx="977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최대변위</a:t>
            </a:r>
            <a:endParaRPr lang="ko-KR" altLang="en-US" sz="1200" dirty="0"/>
          </a:p>
        </p:txBody>
      </p:sp>
      <p:sp>
        <p:nvSpPr>
          <p:cNvPr id="165" name="TextBox 164"/>
          <p:cNvSpPr txBox="1"/>
          <p:nvPr/>
        </p:nvSpPr>
        <p:spPr>
          <a:xfrm>
            <a:off x="11760326" y="22221585"/>
            <a:ext cx="977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최소변위</a:t>
            </a:r>
            <a:endParaRPr lang="ko-KR" altLang="en-US" sz="1200" dirty="0"/>
          </a:p>
        </p:txBody>
      </p:sp>
      <p:sp>
        <p:nvSpPr>
          <p:cNvPr id="166" name="TextBox 165"/>
          <p:cNvSpPr txBox="1"/>
          <p:nvPr/>
        </p:nvSpPr>
        <p:spPr>
          <a:xfrm>
            <a:off x="12960002" y="22590628"/>
            <a:ext cx="977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err="1" smtClean="0">
                <a:solidFill>
                  <a:schemeClr val="accent2"/>
                </a:solidFill>
              </a:rPr>
              <a:t>상대변위폭</a:t>
            </a:r>
            <a:endParaRPr lang="ko-KR" altLang="en-US" sz="1200" dirty="0">
              <a:solidFill>
                <a:schemeClr val="accent2"/>
              </a:solidFill>
            </a:endParaRPr>
          </a:p>
        </p:txBody>
      </p:sp>
      <p:pic>
        <p:nvPicPr>
          <p:cNvPr id="4102" name="그림 4101"/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1755031" y="12798454"/>
            <a:ext cx="5374967" cy="1823199"/>
          </a:xfrm>
          <a:prstGeom prst="rect">
            <a:avLst/>
          </a:prstGeom>
        </p:spPr>
      </p:pic>
      <p:cxnSp>
        <p:nvCxnSpPr>
          <p:cNvPr id="4104" name="직선 화살표 연결선 4103"/>
          <p:cNvCxnSpPr/>
          <p:nvPr/>
        </p:nvCxnSpPr>
        <p:spPr>
          <a:xfrm flipH="1">
            <a:off x="4894482" y="12654520"/>
            <a:ext cx="721259" cy="66480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직사각형 4104"/>
          <p:cNvSpPr/>
          <p:nvPr/>
        </p:nvSpPr>
        <p:spPr>
          <a:xfrm>
            <a:off x="5628613" y="12281586"/>
            <a:ext cx="1165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800" dirty="0" smtClean="0"/>
              <a:t>Blow-off</a:t>
            </a:r>
          </a:p>
          <a:p>
            <a:r>
              <a:rPr lang="en-US" altLang="ko-KR" sz="1800" dirty="0" smtClean="0"/>
              <a:t>Valve</a:t>
            </a:r>
            <a:endParaRPr lang="ko-KR" altLang="en-US" sz="1800" dirty="0"/>
          </a:p>
        </p:txBody>
      </p:sp>
      <p:sp>
        <p:nvSpPr>
          <p:cNvPr id="4109" name="모서리가 둥근 직사각형 4108"/>
          <p:cNvSpPr/>
          <p:nvPr/>
        </p:nvSpPr>
        <p:spPr>
          <a:xfrm>
            <a:off x="4147713" y="13159810"/>
            <a:ext cx="701153" cy="300556"/>
          </a:xfrm>
          <a:prstGeom prst="roundRect">
            <a:avLst/>
          </a:prstGeom>
          <a:solidFill>
            <a:srgbClr val="0070C0">
              <a:alpha val="55000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113" name="그림 4112"/>
          <p:cNvPicPr>
            <a:picLocks noChangeAspect="1"/>
          </p:cNvPicPr>
          <p:nvPr/>
        </p:nvPicPr>
        <p:blipFill>
          <a:blip r:embed="rId45"/>
          <a:stretch>
            <a:fillRect/>
          </a:stretch>
        </p:blipFill>
        <p:spPr>
          <a:xfrm>
            <a:off x="18691198" y="15416484"/>
            <a:ext cx="1093294" cy="4279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3355</TotalTime>
  <Words>423</Words>
  <Application>Microsoft Office PowerPoint</Application>
  <PresentationFormat>사용자 지정</PresentationFormat>
  <Paragraphs>128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HY견고딕</vt:lpstr>
      <vt:lpstr>HY헤드라인M</vt:lpstr>
      <vt:lpstr>굴림</vt:lpstr>
      <vt:lpstr>맑은 고딕</vt:lpstr>
      <vt:lpstr>Arial</vt:lpstr>
      <vt:lpstr>Cambria Math</vt:lpstr>
      <vt:lpstr>기본 디자인</vt:lpstr>
      <vt:lpstr>PowerPoint 프레젠테이션</vt:lpstr>
    </vt:vector>
  </TitlesOfParts>
  <Company>caplab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thlee</dc:creator>
  <cp:lastModifiedBy>최혜린</cp:lastModifiedBy>
  <cp:revision>401</cp:revision>
  <cp:lastPrinted>2012-10-05T08:08:37Z</cp:lastPrinted>
  <dcterms:created xsi:type="dcterms:W3CDTF">2003-05-26T13:13:24Z</dcterms:created>
  <dcterms:modified xsi:type="dcterms:W3CDTF">2017-06-14T15:42:39Z</dcterms:modified>
</cp:coreProperties>
</file>